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Cooper Hewitt Bold" charset="1" panose="00000000000000000000"/>
      <p:regular r:id="rId28"/>
    </p:embeddedFont>
    <p:embeddedFont>
      <p:font typeface="Canva Sans Bold" charset="1" panose="020B0803030501040103"/>
      <p:regular r:id="rId32"/>
    </p:embeddedFont>
    <p:embeddedFont>
      <p:font typeface="Canva Sans" charset="1" panose="020B0503030501040103"/>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notesMasters/notesMaster1.xml" Type="http://schemas.openxmlformats.org/officeDocument/2006/relationships/notesMaster"/><Relationship Id="rId3" Target="viewProps.xml" Type="http://schemas.openxmlformats.org/officeDocument/2006/relationships/viewProps"/><Relationship Id="rId30" Target="theme/theme2.xml" Type="http://schemas.openxmlformats.org/officeDocument/2006/relationships/theme"/><Relationship Id="rId31" Target="notesSlides/notesSlide1.xml" Type="http://schemas.openxmlformats.org/officeDocument/2006/relationships/notesSlide"/><Relationship Id="rId32" Target="fonts/font32.fntdata" Type="http://schemas.openxmlformats.org/officeDocument/2006/relationships/font"/><Relationship Id="rId33" Target="notesSlides/notesSlide2.xml" Type="http://schemas.openxmlformats.org/officeDocument/2006/relationships/notesSlide"/><Relationship Id="rId34" Target="notesSlides/notesSlide3.xml" Type="http://schemas.openxmlformats.org/officeDocument/2006/relationships/notesSlide"/><Relationship Id="rId35" Target="notesSlides/notesSlide4.xml" Type="http://schemas.openxmlformats.org/officeDocument/2006/relationships/notesSlide"/><Relationship Id="rId36" Target="fonts/font36.fntdata" Type="http://schemas.openxmlformats.org/officeDocument/2006/relationships/font"/><Relationship Id="rId37" Target="notesSlides/notesSlide5.xml" Type="http://schemas.openxmlformats.org/officeDocument/2006/relationships/notesSlide"/><Relationship Id="rId38" Target="notesSlides/notesSlide6.xml" Type="http://schemas.openxmlformats.org/officeDocument/2006/relationships/notesSlide"/><Relationship Id="rId39" Target="notesSlides/notesSlide7.xml" Type="http://schemas.openxmlformats.org/officeDocument/2006/relationships/notesSlide"/><Relationship Id="rId4" Target="theme/theme1.xml" Type="http://schemas.openxmlformats.org/officeDocument/2006/relationships/theme"/><Relationship Id="rId40" Target="notesSlides/notesSlide8.xml" Type="http://schemas.openxmlformats.org/officeDocument/2006/relationships/notesSlide"/><Relationship Id="rId41" Target="notesSlides/notesSlide9.xml" Type="http://schemas.openxmlformats.org/officeDocument/2006/relationships/notesSlide"/><Relationship Id="rId42" Target="notesSlides/notesSlide10.xml" Type="http://schemas.openxmlformats.org/officeDocument/2006/relationships/notesSlide"/><Relationship Id="rId43" Target="notesSlides/notesSlide11.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 comes the part where we stop playing poster-making and actually build something that changes lives. You’re right to push for this.</a:t>
            </a:r>
          </a:p>
          <a:p>
            <a:r>
              <a:rPr lang="en-US"/>
              <a:t/>
            </a:r>
          </a:p>
          <a:p>
            <a:r>
              <a:rPr lang="en-US"/>
              <a:t>Below are clear, measurable intended learning outcomes you can drop straight into CPD, inspections, funding bids or teacher guides.</a:t>
            </a:r>
          </a:p>
          <a:p>
            <a:r>
              <a:rPr lang="en-US"/>
              <a:t/>
            </a:r>
          </a:p>
          <a:p>
            <a:r>
              <a:rPr lang="en-US"/>
              <a:t>Intended Learning Outcomes</a:t>
            </a:r>
          </a:p>
          <a:p>
            <a:r>
              <a:rPr lang="en-US"/>
              <a:t/>
            </a:r>
          </a:p>
          <a:p>
            <a:r>
              <a:rPr lang="en-US"/>
              <a:t>Positive Relationships, CID, GENT &amp; LADIES Programme (Ages 9–14)</a:t>
            </a:r>
          </a:p>
          <a:p>
            <a:r>
              <a:rPr lang="en-US"/>
              <a:t/>
            </a:r>
          </a:p>
          <a:p>
            <a:r>
              <a:rPr lang="en-US"/>
              <a:t>By the end of the session(s), learners will be able to:</a:t>
            </a:r>
          </a:p>
          <a:p>
            <a:r>
              <a:rPr lang="en-US"/>
              <a:t/>
            </a:r>
          </a:p>
          <a:p>
            <a:r>
              <a:rPr lang="en-US"/>
              <a:t>1️⃣ Importance of Positive Relationships</a:t>
            </a:r>
          </a:p>
          <a:p>
            <a:r>
              <a:rPr lang="en-US"/>
              <a:t/>
            </a:r>
          </a:p>
          <a:p>
            <a:r>
              <a:rPr lang="en-US"/>
              <a:t>Learners will be able to:</a:t>
            </a:r>
          </a:p>
          <a:p>
            <a:r>
              <a:rPr lang="en-US"/>
              <a:t/>
            </a:r>
          </a:p>
          <a:p>
            <a:r>
              <a:rPr lang="en-US"/>
              <a:t>Explain what a positive relationship looks like using simple language.</a:t>
            </a:r>
          </a:p>
          <a:p>
            <a:r>
              <a:rPr lang="en-US"/>
              <a:t/>
            </a:r>
          </a:p>
          <a:p>
            <a:r>
              <a:rPr lang="en-US"/>
              <a:t>Identify at least three behaviours that make people feel safe, valued and respected.</a:t>
            </a:r>
          </a:p>
          <a:p>
            <a:r>
              <a:rPr lang="en-US"/>
              <a:t/>
            </a:r>
          </a:p>
          <a:p>
            <a:r>
              <a:rPr lang="en-US"/>
              <a:t>Describe how positive relationships improve wellbeing, confidence and team spirit in school and sport.</a:t>
            </a:r>
          </a:p>
          <a:p>
            <a:r>
              <a:rPr lang="en-US"/>
              <a:t/>
            </a:r>
          </a:p>
          <a:p>
            <a:r>
              <a:rPr lang="en-US"/>
              <a:t>Demonstrate listening and empathy in a short role-play or class discussion.</a:t>
            </a:r>
          </a:p>
          <a:p>
            <a:r>
              <a:rPr lang="en-US"/>
              <a:t/>
            </a:r>
          </a:p>
          <a:p>
            <a:r>
              <a:rPr lang="en-US"/>
              <a:t>Reflect on how their actions affect others emotionally and socially.</a:t>
            </a:r>
          </a:p>
          <a:p>
            <a:r>
              <a:rPr lang="en-US"/>
              <a:t/>
            </a:r>
          </a:p>
          <a:p>
            <a:r>
              <a:rPr lang="en-US"/>
              <a:t>2️⃣ Unacceptable Behaviour (CID)</a:t>
            </a:r>
          </a:p>
          <a:p>
            <a:r>
              <a:rPr lang="en-US"/>
              <a:t/>
            </a:r>
          </a:p>
          <a:p>
            <a:r>
              <a:rPr lang="en-US"/>
              <a:t>Learners will be able to:</a:t>
            </a:r>
          </a:p>
          <a:p>
            <a:r>
              <a:rPr lang="en-US"/>
              <a:t/>
            </a:r>
          </a:p>
          <a:p>
            <a:r>
              <a:rPr lang="en-US"/>
              <a:t>Accurately define CID behaviour as:</a:t>
            </a:r>
          </a:p>
          <a:p>
            <a:r>
              <a:rPr lang="en-US"/>
              <a:t/>
            </a:r>
          </a:p>
          <a:p>
            <a:r>
              <a:rPr lang="en-US"/>
              <a:t>Controlling</a:t>
            </a:r>
          </a:p>
          <a:p>
            <a:r>
              <a:rPr lang="en-US"/>
              <a:t/>
            </a:r>
          </a:p>
          <a:p>
            <a:r>
              <a:rPr lang="en-US"/>
              <a:t>Ignorant</a:t>
            </a:r>
          </a:p>
          <a:p>
            <a:r>
              <a:rPr lang="en-US"/>
              <a:t/>
            </a:r>
          </a:p>
          <a:p>
            <a:r>
              <a:rPr lang="en-US"/>
              <a:t>Disrespectful</a:t>
            </a:r>
          </a:p>
          <a:p>
            <a:r>
              <a:rPr lang="en-US"/>
              <a:t/>
            </a:r>
          </a:p>
          <a:p>
            <a:r>
              <a:rPr lang="en-US"/>
              <a:t>Identify at least five real-life examples of CID behaviour in school, sport and online spaces.</a:t>
            </a:r>
          </a:p>
          <a:p>
            <a:r>
              <a:rPr lang="en-US"/>
              <a:t/>
            </a:r>
          </a:p>
          <a:p>
            <a:r>
              <a:rPr lang="en-US"/>
              <a:t>Recognise how CID behaviour can lead to bullying, exclusion, emotional harm and unsafe environments.</a:t>
            </a:r>
          </a:p>
          <a:p>
            <a:r>
              <a:rPr lang="en-US"/>
              <a:t/>
            </a:r>
          </a:p>
          <a:p>
            <a:r>
              <a:rPr lang="en-US"/>
              <a:t>Explain why phrases like “it was only a joke” are often used to hide harmful behaviour.</a:t>
            </a:r>
          </a:p>
          <a:p>
            <a:r>
              <a:rPr lang="en-US"/>
              <a:t/>
            </a:r>
          </a:p>
          <a:p>
            <a:r>
              <a:rPr lang="en-US"/>
              <a:t>Show awareness of when behaviour becomes unsafe and who to talk to for support.</a:t>
            </a:r>
          </a:p>
          <a:p>
            <a:r>
              <a:rPr lang="en-US"/>
              <a:t/>
            </a:r>
          </a:p>
          <a:p>
            <a:r>
              <a:rPr lang="en-US"/>
              <a:t>3️⃣ GENT &amp; LADIES Behaviour</a:t>
            </a:r>
          </a:p>
          <a:p>
            <a:r>
              <a:rPr lang="en-US"/>
              <a:t/>
            </a:r>
          </a:p>
          <a:p>
            <a:r>
              <a:rPr lang="en-US"/>
              <a:t>Learners will be able to:</a:t>
            </a:r>
          </a:p>
          <a:p>
            <a:r>
              <a:rPr lang="en-US"/>
              <a:t/>
            </a:r>
          </a:p>
          <a:p>
            <a:r>
              <a:rPr lang="en-US"/>
              <a:t>Recall the meaning of each letter in:</a:t>
            </a:r>
          </a:p>
          <a:p>
            <a:r>
              <a:rPr lang="en-US"/>
              <a:t/>
            </a:r>
          </a:p>
          <a:p>
            <a:r>
              <a:rPr lang="en-US"/>
              <a:t>GENT</a:t>
            </a:r>
          </a:p>
          <a:p>
            <a:r>
              <a:rPr lang="en-US"/>
              <a:t/>
            </a:r>
          </a:p>
          <a:p>
            <a:r>
              <a:rPr lang="en-US"/>
              <a:t>Genuine</a:t>
            </a:r>
          </a:p>
          <a:p>
            <a:r>
              <a:rPr lang="en-US"/>
              <a:t/>
            </a:r>
          </a:p>
          <a:p>
            <a:r>
              <a:rPr lang="en-US"/>
              <a:t>Empathetic</a:t>
            </a:r>
          </a:p>
          <a:p>
            <a:r>
              <a:rPr lang="en-US"/>
              <a:t/>
            </a:r>
          </a:p>
          <a:p>
            <a:r>
              <a:rPr lang="en-US"/>
              <a:t>Nurturing</a:t>
            </a:r>
          </a:p>
          <a:p>
            <a:r>
              <a:rPr lang="en-US"/>
              <a:t/>
            </a:r>
          </a:p>
          <a:p>
            <a:r>
              <a:rPr lang="en-US"/>
              <a:t>True</a:t>
            </a:r>
          </a:p>
          <a:p>
            <a:r>
              <a:rPr lang="en-US"/>
              <a:t/>
            </a:r>
          </a:p>
          <a:p>
            <a:r>
              <a:rPr lang="en-US"/>
              <a:t>LADIES</a:t>
            </a:r>
          </a:p>
          <a:p>
            <a:r>
              <a:rPr lang="en-US"/>
              <a:t/>
            </a:r>
          </a:p>
          <a:p>
            <a:r>
              <a:rPr lang="en-US"/>
              <a:t>Listen</a:t>
            </a:r>
          </a:p>
          <a:p>
            <a:r>
              <a:rPr lang="en-US"/>
              <a:t/>
            </a:r>
          </a:p>
          <a:p>
            <a:r>
              <a:rPr lang="en-US"/>
              <a:t>Accept</a:t>
            </a:r>
          </a:p>
          <a:p>
            <a:r>
              <a:rPr lang="en-US"/>
              <a:t/>
            </a:r>
          </a:p>
          <a:p>
            <a:r>
              <a:rPr lang="en-US"/>
              <a:t>Defend Others</a:t>
            </a:r>
          </a:p>
          <a:p>
            <a:r>
              <a:rPr lang="en-US"/>
              <a:t/>
            </a:r>
          </a:p>
          <a:p>
            <a:r>
              <a:rPr lang="en-US"/>
              <a:t>Include Friends</a:t>
            </a:r>
          </a:p>
          <a:p>
            <a:r>
              <a:rPr lang="en-US"/>
              <a:t/>
            </a:r>
          </a:p>
          <a:p>
            <a:r>
              <a:rPr lang="en-US"/>
              <a:t>Empower</a:t>
            </a:r>
          </a:p>
          <a:p>
            <a:r>
              <a:rPr lang="en-US"/>
              <a:t/>
            </a:r>
          </a:p>
          <a:p>
            <a:r>
              <a:rPr lang="en-US"/>
              <a:t>Apply GENT and LADIES behaviours to real scenarios involving:</a:t>
            </a:r>
          </a:p>
          <a:p>
            <a:r>
              <a:rPr lang="en-US"/>
              <a:t/>
            </a:r>
          </a:p>
          <a:p>
            <a:r>
              <a:rPr lang="en-US"/>
              <a:t>Bullying</a:t>
            </a:r>
          </a:p>
          <a:p>
            <a:r>
              <a:rPr lang="en-US"/>
              <a:t/>
            </a:r>
          </a:p>
          <a:p>
            <a:r>
              <a:rPr lang="en-US"/>
              <a:t>Peer pressure</a:t>
            </a:r>
          </a:p>
          <a:p>
            <a:r>
              <a:rPr lang="en-US"/>
              <a:t/>
            </a:r>
          </a:p>
          <a:p>
            <a:r>
              <a:rPr lang="en-US"/>
              <a:t>Online behaviour</a:t>
            </a:r>
          </a:p>
          <a:p>
            <a:r>
              <a:rPr lang="en-US"/>
              <a:t/>
            </a:r>
          </a:p>
          <a:p>
            <a:r>
              <a:rPr lang="en-US"/>
              <a:t>Anger or conflict</a:t>
            </a:r>
          </a:p>
          <a:p>
            <a:r>
              <a:rPr lang="en-US"/>
              <a:t/>
            </a:r>
          </a:p>
          <a:p>
            <a:r>
              <a:rPr lang="en-US"/>
              <a:t>Demonstrate one safe bystander action in a classroom activity.</a:t>
            </a:r>
          </a:p>
          <a:p>
            <a:r>
              <a:rPr lang="en-US"/>
              <a:t/>
            </a:r>
          </a:p>
          <a:p>
            <a:r>
              <a:rPr lang="en-US"/>
              <a:t>Explain the difference between being silent and being supportive.</a:t>
            </a:r>
          </a:p>
          <a:p>
            <a:r>
              <a:rPr lang="en-US"/>
              <a:t/>
            </a:r>
          </a:p>
          <a:p>
            <a:r>
              <a:rPr lang="en-US"/>
              <a:t>Commit to at least one personal action they will take to be a GENT or LADY in their daily life.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 comes the part where we stop playing poster-making and actually build something that changes lives. You’re right to push for this.</a:t>
            </a:r>
          </a:p>
          <a:p>
            <a:r>
              <a:rPr lang="en-US"/>
              <a:t/>
            </a:r>
          </a:p>
          <a:p>
            <a:r>
              <a:rPr lang="en-US"/>
              <a:t>Below are clear, measurable intended learning outcomes you can drop straight into CPD, inspections, funding bids or teacher guides.</a:t>
            </a:r>
          </a:p>
          <a:p>
            <a:r>
              <a:rPr lang="en-US"/>
              <a:t/>
            </a:r>
          </a:p>
          <a:p>
            <a:r>
              <a:rPr lang="en-US"/>
              <a:t>Intended Learning Outcomes</a:t>
            </a:r>
          </a:p>
          <a:p>
            <a:r>
              <a:rPr lang="en-US"/>
              <a:t/>
            </a:r>
          </a:p>
          <a:p>
            <a:r>
              <a:rPr lang="en-US"/>
              <a:t>Positive Relationships, CID, GENT &amp; LADIES Programme (Ages 9–14)</a:t>
            </a:r>
          </a:p>
          <a:p>
            <a:r>
              <a:rPr lang="en-US"/>
              <a:t/>
            </a:r>
          </a:p>
          <a:p>
            <a:r>
              <a:rPr lang="en-US"/>
              <a:t>By the end of the session(s), learners will be able to:</a:t>
            </a:r>
          </a:p>
          <a:p>
            <a:r>
              <a:rPr lang="en-US"/>
              <a:t/>
            </a:r>
          </a:p>
          <a:p>
            <a:r>
              <a:rPr lang="en-US"/>
              <a:t>1️⃣ Importance of Positive Relationships</a:t>
            </a:r>
          </a:p>
          <a:p>
            <a:r>
              <a:rPr lang="en-US"/>
              <a:t/>
            </a:r>
          </a:p>
          <a:p>
            <a:r>
              <a:rPr lang="en-US"/>
              <a:t>Learners will be able to:</a:t>
            </a:r>
          </a:p>
          <a:p>
            <a:r>
              <a:rPr lang="en-US"/>
              <a:t/>
            </a:r>
          </a:p>
          <a:p>
            <a:r>
              <a:rPr lang="en-US"/>
              <a:t>Explain what a positive relationship looks like using simple language.</a:t>
            </a:r>
          </a:p>
          <a:p>
            <a:r>
              <a:rPr lang="en-US"/>
              <a:t/>
            </a:r>
          </a:p>
          <a:p>
            <a:r>
              <a:rPr lang="en-US"/>
              <a:t>Identify at least three behaviours that make people feel safe, valued and respected.</a:t>
            </a:r>
          </a:p>
          <a:p>
            <a:r>
              <a:rPr lang="en-US"/>
              <a:t/>
            </a:r>
          </a:p>
          <a:p>
            <a:r>
              <a:rPr lang="en-US"/>
              <a:t>Describe how positive relationships improve wellbeing, confidence and team spirit in school and sport.</a:t>
            </a:r>
          </a:p>
          <a:p>
            <a:r>
              <a:rPr lang="en-US"/>
              <a:t/>
            </a:r>
          </a:p>
          <a:p>
            <a:r>
              <a:rPr lang="en-US"/>
              <a:t>Demonstrate listening and empathy in a short role-play or class discussion.</a:t>
            </a:r>
          </a:p>
          <a:p>
            <a:r>
              <a:rPr lang="en-US"/>
              <a:t/>
            </a:r>
          </a:p>
          <a:p>
            <a:r>
              <a:rPr lang="en-US"/>
              <a:t>Reflect on how their actions affect others emotionally and socially.</a:t>
            </a:r>
          </a:p>
          <a:p>
            <a:r>
              <a:rPr lang="en-US"/>
              <a:t/>
            </a:r>
          </a:p>
          <a:p>
            <a:r>
              <a:rPr lang="en-US"/>
              <a:t>2️⃣ Unacceptable Behaviour (CID)</a:t>
            </a:r>
          </a:p>
          <a:p>
            <a:r>
              <a:rPr lang="en-US"/>
              <a:t/>
            </a:r>
          </a:p>
          <a:p>
            <a:r>
              <a:rPr lang="en-US"/>
              <a:t>Learners will be able to:</a:t>
            </a:r>
          </a:p>
          <a:p>
            <a:r>
              <a:rPr lang="en-US"/>
              <a:t/>
            </a:r>
          </a:p>
          <a:p>
            <a:r>
              <a:rPr lang="en-US"/>
              <a:t>Accurately define CID behaviour as:</a:t>
            </a:r>
          </a:p>
          <a:p>
            <a:r>
              <a:rPr lang="en-US"/>
              <a:t/>
            </a:r>
          </a:p>
          <a:p>
            <a:r>
              <a:rPr lang="en-US"/>
              <a:t>Controlling</a:t>
            </a:r>
          </a:p>
          <a:p>
            <a:r>
              <a:rPr lang="en-US"/>
              <a:t/>
            </a:r>
          </a:p>
          <a:p>
            <a:r>
              <a:rPr lang="en-US"/>
              <a:t>Ignorant</a:t>
            </a:r>
          </a:p>
          <a:p>
            <a:r>
              <a:rPr lang="en-US"/>
              <a:t/>
            </a:r>
          </a:p>
          <a:p>
            <a:r>
              <a:rPr lang="en-US"/>
              <a:t>Disrespectful</a:t>
            </a:r>
          </a:p>
          <a:p>
            <a:r>
              <a:rPr lang="en-US"/>
              <a:t/>
            </a:r>
          </a:p>
          <a:p>
            <a:r>
              <a:rPr lang="en-US"/>
              <a:t>Identify at least five real-life examples of CID behaviour in school, sport and online spaces.</a:t>
            </a:r>
          </a:p>
          <a:p>
            <a:r>
              <a:rPr lang="en-US"/>
              <a:t/>
            </a:r>
          </a:p>
          <a:p>
            <a:r>
              <a:rPr lang="en-US"/>
              <a:t>Recognise how CID behaviour can lead to bullying, exclusion, emotional harm and unsafe environments.</a:t>
            </a:r>
          </a:p>
          <a:p>
            <a:r>
              <a:rPr lang="en-US"/>
              <a:t/>
            </a:r>
          </a:p>
          <a:p>
            <a:r>
              <a:rPr lang="en-US"/>
              <a:t>Explain why phrases like “it was only a joke” are often used to hide harmful behaviour.</a:t>
            </a:r>
          </a:p>
          <a:p>
            <a:r>
              <a:rPr lang="en-US"/>
              <a:t/>
            </a:r>
          </a:p>
          <a:p>
            <a:r>
              <a:rPr lang="en-US"/>
              <a:t>Show awareness of when behaviour becomes unsafe and who to talk to for support.</a:t>
            </a:r>
          </a:p>
          <a:p>
            <a:r>
              <a:rPr lang="en-US"/>
              <a:t/>
            </a:r>
          </a:p>
          <a:p>
            <a:r>
              <a:rPr lang="en-US"/>
              <a:t>3️⃣ GENT &amp; LADIES Behaviour</a:t>
            </a:r>
          </a:p>
          <a:p>
            <a:r>
              <a:rPr lang="en-US"/>
              <a:t/>
            </a:r>
          </a:p>
          <a:p>
            <a:r>
              <a:rPr lang="en-US"/>
              <a:t>Learners will be able to:</a:t>
            </a:r>
          </a:p>
          <a:p>
            <a:r>
              <a:rPr lang="en-US"/>
              <a:t/>
            </a:r>
          </a:p>
          <a:p>
            <a:r>
              <a:rPr lang="en-US"/>
              <a:t>Recall the meaning of each letter in:</a:t>
            </a:r>
          </a:p>
          <a:p>
            <a:r>
              <a:rPr lang="en-US"/>
              <a:t/>
            </a:r>
          </a:p>
          <a:p>
            <a:r>
              <a:rPr lang="en-US"/>
              <a:t>GENT</a:t>
            </a:r>
          </a:p>
          <a:p>
            <a:r>
              <a:rPr lang="en-US"/>
              <a:t/>
            </a:r>
          </a:p>
          <a:p>
            <a:r>
              <a:rPr lang="en-US"/>
              <a:t>Genuine</a:t>
            </a:r>
          </a:p>
          <a:p>
            <a:r>
              <a:rPr lang="en-US"/>
              <a:t/>
            </a:r>
          </a:p>
          <a:p>
            <a:r>
              <a:rPr lang="en-US"/>
              <a:t>Empathetic</a:t>
            </a:r>
          </a:p>
          <a:p>
            <a:r>
              <a:rPr lang="en-US"/>
              <a:t/>
            </a:r>
          </a:p>
          <a:p>
            <a:r>
              <a:rPr lang="en-US"/>
              <a:t>Nurturing</a:t>
            </a:r>
          </a:p>
          <a:p>
            <a:r>
              <a:rPr lang="en-US"/>
              <a:t/>
            </a:r>
          </a:p>
          <a:p>
            <a:r>
              <a:rPr lang="en-US"/>
              <a:t>True</a:t>
            </a:r>
          </a:p>
          <a:p>
            <a:r>
              <a:rPr lang="en-US"/>
              <a:t/>
            </a:r>
          </a:p>
          <a:p>
            <a:r>
              <a:rPr lang="en-US"/>
              <a:t>LADIES</a:t>
            </a:r>
          </a:p>
          <a:p>
            <a:r>
              <a:rPr lang="en-US"/>
              <a:t/>
            </a:r>
          </a:p>
          <a:p>
            <a:r>
              <a:rPr lang="en-US"/>
              <a:t>Listen</a:t>
            </a:r>
          </a:p>
          <a:p>
            <a:r>
              <a:rPr lang="en-US"/>
              <a:t/>
            </a:r>
          </a:p>
          <a:p>
            <a:r>
              <a:rPr lang="en-US"/>
              <a:t>Accept</a:t>
            </a:r>
          </a:p>
          <a:p>
            <a:r>
              <a:rPr lang="en-US"/>
              <a:t/>
            </a:r>
          </a:p>
          <a:p>
            <a:r>
              <a:rPr lang="en-US"/>
              <a:t>Defend Others</a:t>
            </a:r>
          </a:p>
          <a:p>
            <a:r>
              <a:rPr lang="en-US"/>
              <a:t/>
            </a:r>
          </a:p>
          <a:p>
            <a:r>
              <a:rPr lang="en-US"/>
              <a:t>Include Friends</a:t>
            </a:r>
          </a:p>
          <a:p>
            <a:r>
              <a:rPr lang="en-US"/>
              <a:t/>
            </a:r>
          </a:p>
          <a:p>
            <a:r>
              <a:rPr lang="en-US"/>
              <a:t>Empower</a:t>
            </a:r>
          </a:p>
          <a:p>
            <a:r>
              <a:rPr lang="en-US"/>
              <a:t/>
            </a:r>
          </a:p>
          <a:p>
            <a:r>
              <a:rPr lang="en-US"/>
              <a:t>Apply GENT and LADIES behaviours to real scenarios involving:</a:t>
            </a:r>
          </a:p>
          <a:p>
            <a:r>
              <a:rPr lang="en-US"/>
              <a:t/>
            </a:r>
          </a:p>
          <a:p>
            <a:r>
              <a:rPr lang="en-US"/>
              <a:t>Bullying</a:t>
            </a:r>
          </a:p>
          <a:p>
            <a:r>
              <a:rPr lang="en-US"/>
              <a:t/>
            </a:r>
          </a:p>
          <a:p>
            <a:r>
              <a:rPr lang="en-US"/>
              <a:t>Peer pressure</a:t>
            </a:r>
          </a:p>
          <a:p>
            <a:r>
              <a:rPr lang="en-US"/>
              <a:t/>
            </a:r>
          </a:p>
          <a:p>
            <a:r>
              <a:rPr lang="en-US"/>
              <a:t>Online behaviour</a:t>
            </a:r>
          </a:p>
          <a:p>
            <a:r>
              <a:rPr lang="en-US"/>
              <a:t/>
            </a:r>
          </a:p>
          <a:p>
            <a:r>
              <a:rPr lang="en-US"/>
              <a:t>Anger or conflict</a:t>
            </a:r>
          </a:p>
          <a:p>
            <a:r>
              <a:rPr lang="en-US"/>
              <a:t/>
            </a:r>
          </a:p>
          <a:p>
            <a:r>
              <a:rPr lang="en-US"/>
              <a:t>Demonstrate one safe bystander action in a classroom activity.</a:t>
            </a:r>
          </a:p>
          <a:p>
            <a:r>
              <a:rPr lang="en-US"/>
              <a:t/>
            </a:r>
          </a:p>
          <a:p>
            <a:r>
              <a:rPr lang="en-US"/>
              <a:t>Explain the difference between being silent and being supportive.</a:t>
            </a:r>
          </a:p>
          <a:p>
            <a:r>
              <a:rPr lang="en-US"/>
              <a:t/>
            </a:r>
          </a:p>
          <a:p>
            <a:r>
              <a:rPr lang="en-US"/>
              <a:t>Commit to at least one personal action they will take to be a GENT or LADY in their daily life.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Right, time to rescue another generation from growing up thinking being a nightmare is a personality. Here’s your Thumbs Up / Thumbs Down exercise, done properly, not like some awkward icebreaker from a dusty PSHE cupboard.</a:t>
            </a:r>
          </a:p>
          <a:p>
            <a:r>
              <a:rPr lang="en-US"/>
              <a:t/>
            </a:r>
          </a:p>
          <a:p>
            <a:r>
              <a:rPr lang="en-US"/>
              <a:t>This is early intervention. You’re not fixing criminals, you’re shaping habits before they become headlines.</a:t>
            </a:r>
          </a:p>
          <a:p>
            <a:r>
              <a:rPr lang="en-US"/>
              <a:t/>
            </a:r>
          </a:p>
          <a:p>
            <a:r>
              <a:rPr lang="en-US"/>
              <a:t>Thumbs Up / Thumbs Down</a:t>
            </a:r>
          </a:p>
          <a:p>
            <a:r>
              <a:rPr lang="en-US"/>
              <a:t/>
            </a:r>
          </a:p>
          <a:p>
            <a:r>
              <a:rPr lang="en-US"/>
              <a:t>Age: 11-14</a:t>
            </a:r>
          </a:p>
          <a:p>
            <a:r>
              <a:rPr lang="en-US"/>
              <a:t>Time: 10–15 minutes</a:t>
            </a:r>
          </a:p>
          <a:p>
            <a:r>
              <a:rPr lang="en-US"/>
              <a:t>Purpose: Teach children to spot green flag (safe) and red flag (unsafe) behaviour and link it to CID vs GENT &amp; LADIES.</a:t>
            </a:r>
          </a:p>
          <a:p>
            <a:r>
              <a:rPr lang="en-US"/>
              <a:t/>
            </a:r>
          </a:p>
          <a:p>
            <a:r>
              <a:rPr lang="en-US"/>
              <a:t>Set the Scene (2 mins)</a:t>
            </a:r>
          </a:p>
          <a:p>
            <a:r>
              <a:rPr lang="en-US"/>
              <a:t/>
            </a:r>
          </a:p>
          <a:p>
            <a:r>
              <a:rPr lang="en-US"/>
              <a:t>Say:</a:t>
            </a:r>
          </a:p>
          <a:p>
            <a:r>
              <a:rPr lang="en-US"/>
              <a:t/>
            </a:r>
          </a:p>
          <a:p>
            <a:r>
              <a:rPr lang="en-US"/>
              <a:t>“I’m going to read out things kids might say or do.</a:t>
            </a:r>
          </a:p>
          <a:p>
            <a:r>
              <a:rPr lang="en-US"/>
              <a:t>Thumbs up if it’s safe and kind.</a:t>
            </a:r>
          </a:p>
          <a:p>
            <a:r>
              <a:rPr lang="en-US"/>
              <a:t>Thumbs down if it feels wrong, unfair or unkind.</a:t>
            </a:r>
          </a:p>
          <a:p>
            <a:r>
              <a:rPr lang="en-US"/>
              <a:t>There are no trick questions. We’re learning how to trust our gut.”</a:t>
            </a:r>
          </a:p>
          <a:p>
            <a:r>
              <a:rPr lang="en-US"/>
              <a:t/>
            </a:r>
          </a:p>
          <a:p>
            <a:r>
              <a:rPr lang="en-US"/>
              <a:t>Explain:</a:t>
            </a:r>
          </a:p>
          <a:p>
            <a:r>
              <a:rPr lang="en-US"/>
              <a:t/>
            </a:r>
          </a:p>
          <a:p>
            <a:r>
              <a:rPr lang="en-US"/>
              <a:t>Green flag = helps people feel safe, included, respected.</a:t>
            </a:r>
          </a:p>
          <a:p>
            <a:r>
              <a:rPr lang="en-US"/>
              <a:t/>
            </a:r>
          </a:p>
          <a:p>
            <a:r>
              <a:rPr lang="en-US"/>
              <a:t>Red flag = makes people feel scared, small, embarrassed or left out.</a:t>
            </a:r>
          </a:p>
          <a:p>
            <a:r>
              <a:rPr lang="en-US"/>
              <a:t/>
            </a:r>
          </a:p>
          <a:p>
            <a:r>
              <a:rPr lang="en-US"/>
              <a:t>Activity: Behaviour Statements</a:t>
            </a:r>
          </a:p>
          <a:p>
            <a:r>
              <a:rPr lang="en-US"/>
              <a:t/>
            </a:r>
          </a:p>
          <a:p>
            <a:r>
              <a:rPr lang="en-US"/>
              <a:t>Read each one slowly. After thumbs go up or down, ask one child:</a:t>
            </a:r>
          </a:p>
          <a:p>
            <a:r>
              <a:rPr lang="en-US"/>
              <a:t/>
            </a:r>
          </a:p>
          <a:p>
            <a:r>
              <a:rPr lang="en-US"/>
              <a:t>“Why do you think that?”</a:t>
            </a:r>
          </a:p>
          <a:p>
            <a:r>
              <a:rPr lang="en-US"/>
              <a:t/>
            </a:r>
          </a:p>
          <a:p>
            <a:r>
              <a:rPr lang="en-US"/>
              <a:t>Keep answers short. You’re training instincts, not hosting a debate club.</a:t>
            </a:r>
          </a:p>
          <a:p>
            <a:r>
              <a:rPr lang="en-US"/>
              <a:t/>
            </a:r>
          </a:p>
          <a:p>
            <a:r>
              <a:rPr lang="en-US"/>
              <a:t>Right, time to rescue another generation from growing up thinking being a nightmare is a personality. Here’s your Thumbs Up / Thumbs Down exercise, done properly, not like some awkward icebreaker from a dusty PSHE cupboard.</a:t>
            </a:r>
          </a:p>
          <a:p>
            <a:r>
              <a:rPr lang="en-US"/>
              <a:t/>
            </a:r>
          </a:p>
          <a:p>
            <a:r>
              <a:rPr lang="en-US"/>
              <a:t>This is early intervention. You’re not fixing criminals, you’re shaping habits before they become headlines.</a:t>
            </a:r>
          </a:p>
          <a:p>
            <a:r>
              <a:rPr lang="en-US"/>
              <a:t/>
            </a:r>
          </a:p>
          <a:p>
            <a:r>
              <a:rPr lang="en-US"/>
              <a:t>Thumbs Up / Thumbs Down</a:t>
            </a:r>
          </a:p>
          <a:p>
            <a:r>
              <a:rPr lang="en-US"/>
              <a:t/>
            </a:r>
          </a:p>
          <a:p>
            <a:r>
              <a:rPr lang="en-US"/>
              <a:t>Age: 9–11</a:t>
            </a:r>
          </a:p>
          <a:p>
            <a:r>
              <a:rPr lang="en-US"/>
              <a:t>Time: 10–15 minutes</a:t>
            </a:r>
          </a:p>
          <a:p>
            <a:r>
              <a:rPr lang="en-US"/>
              <a:t>Purpose: Teach children to spot green flag (safe) and red flag (unsafe) behaviour and link it to CID vs GENT &amp; LADIES.</a:t>
            </a:r>
          </a:p>
          <a:p>
            <a:r>
              <a:rPr lang="en-US"/>
              <a:t/>
            </a:r>
          </a:p>
          <a:p>
            <a:r>
              <a:rPr lang="en-US"/>
              <a:t>Set the Scene (2 mins)</a:t>
            </a:r>
          </a:p>
          <a:p>
            <a:r>
              <a:rPr lang="en-US"/>
              <a:t/>
            </a:r>
          </a:p>
          <a:p>
            <a:r>
              <a:rPr lang="en-US"/>
              <a:t>Say:</a:t>
            </a:r>
          </a:p>
          <a:p>
            <a:r>
              <a:rPr lang="en-US"/>
              <a:t/>
            </a:r>
          </a:p>
          <a:p>
            <a:r>
              <a:rPr lang="en-US"/>
              <a:t>“I’m going to read out things kids might say or do.</a:t>
            </a:r>
          </a:p>
          <a:p>
            <a:r>
              <a:rPr lang="en-US"/>
              <a:t>Thumbs up if it’s safe and kind.</a:t>
            </a:r>
          </a:p>
          <a:p>
            <a:r>
              <a:rPr lang="en-US"/>
              <a:t>Thumbs down if it feels wrong, unfair or unkind.</a:t>
            </a:r>
          </a:p>
          <a:p>
            <a:r>
              <a:rPr lang="en-US"/>
              <a:t>There are no trick questions. We’re learning how to trust our gut.”</a:t>
            </a:r>
          </a:p>
          <a:p>
            <a:r>
              <a:rPr lang="en-US"/>
              <a:t/>
            </a:r>
          </a:p>
          <a:p>
            <a:r>
              <a:rPr lang="en-US"/>
              <a:t>Explain:</a:t>
            </a:r>
          </a:p>
          <a:p>
            <a:r>
              <a:rPr lang="en-US"/>
              <a:t/>
            </a:r>
          </a:p>
          <a:p>
            <a:r>
              <a:rPr lang="en-US"/>
              <a:t>Green flag = helps people feel safe, included, respected.</a:t>
            </a:r>
          </a:p>
          <a:p>
            <a:r>
              <a:rPr lang="en-US"/>
              <a:t/>
            </a:r>
          </a:p>
          <a:p>
            <a:r>
              <a:rPr lang="en-US"/>
              <a:t>Red flag = makes people feel scared, small, embarrassed or left out.</a:t>
            </a:r>
          </a:p>
          <a:p>
            <a:r>
              <a:rPr lang="en-US"/>
              <a:t/>
            </a:r>
          </a:p>
          <a:p>
            <a:r>
              <a:rPr lang="en-US"/>
              <a:t>Activity: Behaviour Statements</a:t>
            </a:r>
          </a:p>
          <a:p>
            <a:r>
              <a:rPr lang="en-US"/>
              <a:t/>
            </a:r>
          </a:p>
          <a:p>
            <a:r>
              <a:rPr lang="en-US"/>
              <a:t>Read each one slowly. After thumbs go up or down, ask one child:</a:t>
            </a:r>
          </a:p>
          <a:p>
            <a:r>
              <a:rPr lang="en-US"/>
              <a:t/>
            </a:r>
          </a:p>
          <a:p>
            <a:r>
              <a:rPr lang="en-US"/>
              <a:t>“Why do you think that?”</a:t>
            </a:r>
          </a:p>
          <a:p>
            <a:r>
              <a:rPr lang="en-US"/>
              <a:t/>
            </a:r>
          </a:p>
          <a:p>
            <a:r>
              <a:rPr lang="en-US"/>
              <a:t>Keep answers short. You’re training instincts, not hosting a debate club.</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CID = Controlling, Ignorant, Disrespectful</a:t>
            </a:r>
          </a:p>
          <a:p>
            <a:r>
              <a:rPr lang="en-US"/>
              <a:t/>
            </a:r>
          </a:p>
          <a:p>
            <a:r>
              <a:rPr lang="en-US"/>
              <a:t>CID is not “bad moods” or “rough edges”. It’s the behavioural engine that drives bullying, harassment, coercion and eventually abuse if it’s left unchallenged.</a:t>
            </a:r>
          </a:p>
          <a:p>
            <a:r>
              <a:rPr lang="en-US"/>
              <a:t/>
            </a:r>
          </a:p>
          <a:p>
            <a:r>
              <a:rPr lang="en-US"/>
              <a:t>This is the pattern, not the person.</a:t>
            </a:r>
          </a:p>
          <a:p>
            <a:r>
              <a:rPr lang="en-US"/>
              <a:t/>
            </a:r>
          </a:p>
          <a:p>
            <a:r>
              <a:rPr lang="en-US"/>
              <a:t>C — CONTROLLING</a:t>
            </a:r>
          </a:p>
          <a:p>
            <a:r>
              <a:rPr lang="en-US"/>
              <a:t/>
            </a:r>
          </a:p>
          <a:p>
            <a:r>
              <a:rPr lang="en-US"/>
              <a:t>What it looks like in children and teens</a:t>
            </a:r>
          </a:p>
          <a:p>
            <a:r>
              <a:rPr lang="en-US"/>
              <a:t/>
            </a:r>
          </a:p>
          <a:p>
            <a:r>
              <a:rPr lang="en-US"/>
              <a:t>Deciding who is “allowed” to be in the group.</a:t>
            </a:r>
          </a:p>
          <a:p>
            <a:r>
              <a:rPr lang="en-US"/>
              <a:t/>
            </a:r>
          </a:p>
          <a:p>
            <a:r>
              <a:rPr lang="en-US"/>
              <a:t>Telling others how to dress, speak, act or who to sit with.</a:t>
            </a:r>
          </a:p>
          <a:p>
            <a:r>
              <a:rPr lang="en-US"/>
              <a:t/>
            </a:r>
          </a:p>
          <a:p>
            <a:r>
              <a:rPr lang="en-US"/>
              <a:t>Using guilt, sulking or threats to get their own way.</a:t>
            </a:r>
          </a:p>
          <a:p>
            <a:r>
              <a:rPr lang="en-US"/>
              <a:t/>
            </a:r>
          </a:p>
          <a:p>
            <a:r>
              <a:rPr lang="en-US"/>
              <a:t>Overreacting to loss of control. shouting, walking off, intimidating body language.</a:t>
            </a:r>
          </a:p>
          <a:p>
            <a:r>
              <a:rPr lang="en-US"/>
              <a:t/>
            </a:r>
          </a:p>
          <a:p>
            <a:r>
              <a:rPr lang="en-US"/>
              <a:t>Adult trajectory</a:t>
            </a:r>
          </a:p>
          <a:p>
            <a:r>
              <a:rPr lang="en-US"/>
              <a:t/>
            </a:r>
          </a:p>
          <a:p>
            <a:r>
              <a:rPr lang="en-US"/>
              <a:t>This is the seed of coercive control.</a:t>
            </a:r>
          </a:p>
          <a:p>
            <a:r>
              <a:rPr lang="en-US"/>
              <a:t>Later it becomes monitoring phones, isolating partners, “I just worry about you” disguised as care.</a:t>
            </a:r>
          </a:p>
          <a:p>
            <a:r>
              <a:rPr lang="en-US"/>
              <a:t/>
            </a:r>
          </a:p>
          <a:p>
            <a:r>
              <a:rPr lang="en-US"/>
              <a:t>Trainer lens</a:t>
            </a:r>
          </a:p>
          <a:p>
            <a:r>
              <a:rPr lang="en-US"/>
              <a:t/>
            </a:r>
          </a:p>
          <a:p>
            <a:r>
              <a:rPr lang="en-US"/>
              <a:t>Control is not about anger.</a:t>
            </a:r>
          </a:p>
          <a:p>
            <a:r>
              <a:rPr lang="en-US"/>
              <a:t>It’s about power.</a:t>
            </a:r>
          </a:p>
          <a:p>
            <a:r>
              <a:rPr lang="en-US"/>
              <a:t/>
            </a:r>
          </a:p>
          <a:p>
            <a:r>
              <a:rPr lang="en-US"/>
              <a:t>I — IGNORANT</a:t>
            </a:r>
          </a:p>
          <a:p>
            <a:r>
              <a:rPr lang="en-US"/>
              <a:t/>
            </a:r>
          </a:p>
          <a:p>
            <a:r>
              <a:rPr lang="en-US"/>
              <a:t>Ignorant does not mean stupid.</a:t>
            </a:r>
          </a:p>
          <a:p>
            <a:r>
              <a:rPr lang="en-US"/>
              <a:t>It means emotionally and socially under-developed.</a:t>
            </a:r>
          </a:p>
          <a:p>
            <a:r>
              <a:rPr lang="en-US"/>
              <a:t/>
            </a:r>
          </a:p>
          <a:p>
            <a:r>
              <a:rPr lang="en-US"/>
              <a:t>What it looks like</a:t>
            </a:r>
          </a:p>
          <a:p>
            <a:r>
              <a:rPr lang="en-US"/>
              <a:t/>
            </a:r>
          </a:p>
          <a:p>
            <a:r>
              <a:rPr lang="en-US"/>
              <a:t>Laughing when someone is upset.</a:t>
            </a:r>
          </a:p>
          <a:p>
            <a:r>
              <a:rPr lang="en-US"/>
              <a:t/>
            </a:r>
          </a:p>
          <a:p>
            <a:r>
              <a:rPr lang="en-US"/>
              <a:t>“It was only a joke” after harm is done.</a:t>
            </a:r>
          </a:p>
          <a:p>
            <a:r>
              <a:rPr lang="en-US"/>
              <a:t/>
            </a:r>
          </a:p>
          <a:p>
            <a:r>
              <a:rPr lang="en-US"/>
              <a:t>Dismissing feelings. “You’re too sensitive.”</a:t>
            </a:r>
          </a:p>
          <a:p>
            <a:r>
              <a:rPr lang="en-US"/>
              <a:t/>
            </a:r>
          </a:p>
          <a:p>
            <a:r>
              <a:rPr lang="en-US"/>
              <a:t>No curiosity about impact.</a:t>
            </a:r>
          </a:p>
          <a:p>
            <a:r>
              <a:rPr lang="en-US"/>
              <a:t/>
            </a:r>
          </a:p>
          <a:p>
            <a:r>
              <a:rPr lang="en-US"/>
              <a:t>Adult trajectory</a:t>
            </a:r>
          </a:p>
          <a:p>
            <a:r>
              <a:rPr lang="en-US"/>
              <a:t/>
            </a:r>
          </a:p>
          <a:p>
            <a:r>
              <a:rPr lang="en-US"/>
              <a:t>This becomes minimising abuse, blaming victims, normalising cruelty.</a:t>
            </a:r>
          </a:p>
          <a:p>
            <a:r>
              <a:rPr lang="en-US"/>
              <a:t/>
            </a:r>
          </a:p>
          <a:p>
            <a:r>
              <a:rPr lang="en-US"/>
              <a:t>Trainer lens</a:t>
            </a:r>
          </a:p>
          <a:p>
            <a:r>
              <a:rPr lang="en-US"/>
              <a:t/>
            </a:r>
          </a:p>
          <a:p>
            <a:r>
              <a:rPr lang="en-US"/>
              <a:t>Ignorance survives in cultures where empathy is optional.</a:t>
            </a:r>
          </a:p>
          <a:p>
            <a:r>
              <a:rPr lang="en-US"/>
              <a:t/>
            </a:r>
          </a:p>
          <a:p>
            <a:r>
              <a:rPr lang="en-US"/>
              <a:t>D — DISRESPECTFUL</a:t>
            </a:r>
          </a:p>
          <a:p>
            <a:r>
              <a:rPr lang="en-US"/>
              <a:t/>
            </a:r>
          </a:p>
          <a:p>
            <a:r>
              <a:rPr lang="en-US"/>
              <a:t>What it looks like</a:t>
            </a:r>
          </a:p>
          <a:p>
            <a:r>
              <a:rPr lang="en-US"/>
              <a:t/>
            </a:r>
          </a:p>
          <a:p>
            <a:r>
              <a:rPr lang="en-US"/>
              <a:t>Name-calling.</a:t>
            </a:r>
          </a:p>
          <a:p>
            <a:r>
              <a:rPr lang="en-US"/>
              <a:t/>
            </a:r>
          </a:p>
          <a:p>
            <a:r>
              <a:rPr lang="en-US"/>
              <a:t>Public embarrassment.</a:t>
            </a:r>
          </a:p>
          <a:p>
            <a:r>
              <a:rPr lang="en-US"/>
              <a:t/>
            </a:r>
          </a:p>
          <a:p>
            <a:r>
              <a:rPr lang="en-US"/>
              <a:t>Online pile-ons.</a:t>
            </a:r>
          </a:p>
          <a:p>
            <a:r>
              <a:rPr lang="en-US"/>
              <a:t/>
            </a:r>
          </a:p>
          <a:p>
            <a:r>
              <a:rPr lang="en-US"/>
              <a:t>Talking over others.</a:t>
            </a:r>
          </a:p>
          <a:p>
            <a:r>
              <a:rPr lang="en-US"/>
              <a:t/>
            </a:r>
          </a:p>
          <a:p>
            <a:r>
              <a:rPr lang="en-US"/>
              <a:t>Treating people as objects, entertainment, or property.</a:t>
            </a:r>
          </a:p>
          <a:p>
            <a:r>
              <a:rPr lang="en-US"/>
              <a:t/>
            </a:r>
          </a:p>
          <a:p>
            <a:r>
              <a:rPr lang="en-US"/>
              <a:t>Adult trajectory</a:t>
            </a:r>
          </a:p>
          <a:p>
            <a:r>
              <a:rPr lang="en-US"/>
              <a:t/>
            </a:r>
          </a:p>
          <a:p>
            <a:r>
              <a:rPr lang="en-US"/>
              <a:t>This is where misogyny, entitlement and harassment live.</a:t>
            </a:r>
          </a:p>
          <a:p>
            <a:r>
              <a:rPr lang="en-US"/>
              <a:t/>
            </a:r>
          </a:p>
          <a:p>
            <a:r>
              <a:rPr lang="en-US"/>
              <a:t>Trainer lens</a:t>
            </a:r>
          </a:p>
          <a:p>
            <a:r>
              <a:rPr lang="en-US"/>
              <a:t/>
            </a:r>
          </a:p>
          <a:p>
            <a:r>
              <a:rPr lang="en-US"/>
              <a:t>Disrespect is rehearsed behaviour. It spreads socially, not genetically.</a:t>
            </a:r>
          </a:p>
          <a:p>
            <a:r>
              <a:rPr lang="en-US"/>
              <a:t/>
            </a:r>
          </a:p>
          <a:p>
            <a:r>
              <a:rPr lang="en-US"/>
              <a:t>The CID Cycle</a:t>
            </a:r>
          </a:p>
          <a:p>
            <a:r>
              <a:rPr lang="en-US"/>
              <a:t/>
            </a:r>
          </a:p>
          <a:p>
            <a:r>
              <a:rPr lang="en-US"/>
              <a:t>Control gets laughs or compliance.</a:t>
            </a:r>
          </a:p>
          <a:p>
            <a:r>
              <a:rPr lang="en-US"/>
              <a:t/>
            </a:r>
          </a:p>
          <a:p>
            <a:r>
              <a:rPr lang="en-US"/>
              <a:t>Ignorance protects ego.</a:t>
            </a:r>
          </a:p>
          <a:p>
            <a:r>
              <a:rPr lang="en-US"/>
              <a:t/>
            </a:r>
          </a:p>
          <a:p>
            <a:r>
              <a:rPr lang="en-US"/>
              <a:t>Disrespect gains status.</a:t>
            </a:r>
          </a:p>
          <a:p>
            <a:r>
              <a:rPr lang="en-US"/>
              <a:t/>
            </a:r>
          </a:p>
          <a:p>
            <a:r>
              <a:rPr lang="en-US"/>
              <a:t>Repeat until it becomes identity.</a:t>
            </a:r>
          </a:p>
          <a:p>
            <a:r>
              <a:rPr lang="en-US"/>
              <a:t/>
            </a:r>
          </a:p>
          <a:p>
            <a:r>
              <a:rPr lang="en-US"/>
              <a:t>Why CID Matters in Violence Prevention</a:t>
            </a:r>
          </a:p>
          <a:p>
            <a:r>
              <a:rPr lang="en-US"/>
              <a:t/>
            </a:r>
          </a:p>
          <a:p>
            <a:r>
              <a:rPr lang="en-US"/>
              <a:t>Violence is rarely the first step.</a:t>
            </a:r>
          </a:p>
          <a:p>
            <a:r>
              <a:rPr lang="en-US"/>
              <a:t>It is the last stop on a long road of tolerated CID behaviour.</a:t>
            </a:r>
          </a:p>
          <a:p>
            <a:r>
              <a:rPr lang="en-US"/>
              <a:t/>
            </a:r>
          </a:p>
          <a:p>
            <a:r>
              <a:rPr lang="en-US"/>
              <a:t>If you don’t interrupt:</a:t>
            </a:r>
          </a:p>
          <a:p>
            <a:r>
              <a:rPr lang="en-US"/>
              <a:t/>
            </a:r>
          </a:p>
          <a:p>
            <a:r>
              <a:rPr lang="en-US"/>
              <a:t>controlling language at 10,</a:t>
            </a:r>
          </a:p>
          <a:p>
            <a:r>
              <a:rPr lang="en-US"/>
              <a:t/>
            </a:r>
          </a:p>
          <a:p>
            <a:r>
              <a:rPr lang="en-US"/>
              <a:t>humiliating jokes at 13,</a:t>
            </a:r>
          </a:p>
          <a:p>
            <a:r>
              <a:rPr lang="en-US"/>
              <a:t/>
            </a:r>
          </a:p>
          <a:p>
            <a:r>
              <a:rPr lang="en-US"/>
              <a:t>entitlement at 15,</a:t>
            </a:r>
          </a:p>
          <a:p>
            <a:r>
              <a:rPr lang="en-US"/>
              <a:t/>
            </a:r>
          </a:p>
          <a:p>
            <a:r>
              <a:rPr lang="en-US"/>
              <a:t>you inherit coercion at 25.</a:t>
            </a:r>
          </a:p>
          <a:p>
            <a:r>
              <a:rPr lang="en-US"/>
              <a:t/>
            </a:r>
          </a:p>
          <a:p>
            <a:r>
              <a:rPr lang="en-US"/>
              <a:t>How Trainers Intervene</a:t>
            </a:r>
          </a:p>
          <a:p>
            <a:r>
              <a:rPr lang="en-US"/>
              <a:t/>
            </a:r>
          </a:p>
          <a:p>
            <a:r>
              <a:rPr lang="en-US"/>
              <a:t>Do not shame.</a:t>
            </a:r>
          </a:p>
          <a:p>
            <a:r>
              <a:rPr lang="en-US"/>
              <a:t>Do not moralise.</a:t>
            </a:r>
          </a:p>
          <a:p>
            <a:r>
              <a:rPr lang="en-US"/>
              <a:t>Interrupt patterns.</a:t>
            </a:r>
          </a:p>
          <a:p>
            <a:r>
              <a:rPr lang="en-US"/>
              <a:t/>
            </a:r>
          </a:p>
          <a:p>
            <a:r>
              <a:rPr lang="en-US"/>
              <a:t>Use language like:</a:t>
            </a:r>
          </a:p>
          <a:p>
            <a:r>
              <a:rPr lang="en-US"/>
              <a:t/>
            </a:r>
          </a:p>
          <a:p>
            <a:r>
              <a:rPr lang="en-US"/>
              <a:t>“That’s controlling, not leadership.”</a:t>
            </a:r>
          </a:p>
          <a:p>
            <a:r>
              <a:rPr lang="en-US"/>
              <a:t/>
            </a:r>
          </a:p>
          <a:p>
            <a:r>
              <a:rPr lang="en-US"/>
              <a:t>“That joke landed badly. Let’s rewind.”</a:t>
            </a:r>
          </a:p>
          <a:p>
            <a:r>
              <a:rPr lang="en-US"/>
              <a:t/>
            </a:r>
          </a:p>
          <a:p>
            <a:r>
              <a:rPr lang="en-US"/>
              <a:t>“Respect is how power is shared.”</a:t>
            </a:r>
          </a:p>
          <a:p>
            <a:r>
              <a:rPr lang="en-US"/>
              <a:t/>
            </a:r>
          </a:p>
          <a:p>
            <a:r>
              <a:rPr lang="en-US"/>
              <a:t>You’re not fixing kids.</a:t>
            </a:r>
          </a:p>
          <a:p>
            <a:r>
              <a:rPr lang="en-US"/>
              <a:t>You’re re-writing scripts.</a:t>
            </a:r>
          </a:p>
          <a:p>
            <a:r>
              <a:rPr lang="en-US"/>
              <a:t/>
            </a:r>
          </a:p>
          <a:p>
            <a:r>
              <a:rPr lang="en-US"/>
              <a:t>And that is how cultures actually change.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CID = Controlling, Ignorant, Disrespectful</a:t>
            </a:r>
          </a:p>
          <a:p>
            <a:r>
              <a:rPr lang="en-US"/>
              <a:t/>
            </a:r>
          </a:p>
          <a:p>
            <a:r>
              <a:rPr lang="en-US"/>
              <a:t>CID is not “bad moods” or “rough edges”. It’s the behavioural engine that drives bullying, harassment, coercion and eventually abuse if it’s left unchallenged.</a:t>
            </a:r>
          </a:p>
          <a:p>
            <a:r>
              <a:rPr lang="en-US"/>
              <a:t/>
            </a:r>
          </a:p>
          <a:p>
            <a:r>
              <a:rPr lang="en-US"/>
              <a:t>This is the pattern, not the person.</a:t>
            </a:r>
          </a:p>
          <a:p>
            <a:r>
              <a:rPr lang="en-US"/>
              <a:t/>
            </a:r>
          </a:p>
          <a:p>
            <a:r>
              <a:rPr lang="en-US"/>
              <a:t>C — CONTROLLING</a:t>
            </a:r>
          </a:p>
          <a:p>
            <a:r>
              <a:rPr lang="en-US"/>
              <a:t/>
            </a:r>
          </a:p>
          <a:p>
            <a:r>
              <a:rPr lang="en-US"/>
              <a:t>What it looks like in children and teens</a:t>
            </a:r>
          </a:p>
          <a:p>
            <a:r>
              <a:rPr lang="en-US"/>
              <a:t/>
            </a:r>
          </a:p>
          <a:p>
            <a:r>
              <a:rPr lang="en-US"/>
              <a:t>Deciding who is “allowed” to be in the group.</a:t>
            </a:r>
          </a:p>
          <a:p>
            <a:r>
              <a:rPr lang="en-US"/>
              <a:t/>
            </a:r>
          </a:p>
          <a:p>
            <a:r>
              <a:rPr lang="en-US"/>
              <a:t>Telling others how to dress, speak, act or who to sit with.</a:t>
            </a:r>
          </a:p>
          <a:p>
            <a:r>
              <a:rPr lang="en-US"/>
              <a:t/>
            </a:r>
          </a:p>
          <a:p>
            <a:r>
              <a:rPr lang="en-US"/>
              <a:t>Using guilt, sulking or threats to get their own way.</a:t>
            </a:r>
          </a:p>
          <a:p>
            <a:r>
              <a:rPr lang="en-US"/>
              <a:t/>
            </a:r>
          </a:p>
          <a:p>
            <a:r>
              <a:rPr lang="en-US"/>
              <a:t>Overreacting to loss of control. shouting, walking off, intimidating body language.</a:t>
            </a:r>
          </a:p>
          <a:p>
            <a:r>
              <a:rPr lang="en-US"/>
              <a:t/>
            </a:r>
          </a:p>
          <a:p>
            <a:r>
              <a:rPr lang="en-US"/>
              <a:t>Adult trajectory</a:t>
            </a:r>
          </a:p>
          <a:p>
            <a:r>
              <a:rPr lang="en-US"/>
              <a:t/>
            </a:r>
          </a:p>
          <a:p>
            <a:r>
              <a:rPr lang="en-US"/>
              <a:t>This is the seed of coercive control.</a:t>
            </a:r>
          </a:p>
          <a:p>
            <a:r>
              <a:rPr lang="en-US"/>
              <a:t>Later it becomes monitoring phones, isolating partners, “I just worry about you” disguised as care.</a:t>
            </a:r>
          </a:p>
          <a:p>
            <a:r>
              <a:rPr lang="en-US"/>
              <a:t/>
            </a:r>
          </a:p>
          <a:p>
            <a:r>
              <a:rPr lang="en-US"/>
              <a:t>Trainer lens</a:t>
            </a:r>
          </a:p>
          <a:p>
            <a:r>
              <a:rPr lang="en-US"/>
              <a:t/>
            </a:r>
          </a:p>
          <a:p>
            <a:r>
              <a:rPr lang="en-US"/>
              <a:t>Control is not about anger.</a:t>
            </a:r>
          </a:p>
          <a:p>
            <a:r>
              <a:rPr lang="en-US"/>
              <a:t>It’s about power.</a:t>
            </a:r>
          </a:p>
          <a:p>
            <a:r>
              <a:rPr lang="en-US"/>
              <a:t/>
            </a:r>
          </a:p>
          <a:p>
            <a:r>
              <a:rPr lang="en-US"/>
              <a:t>I — IGNORANT</a:t>
            </a:r>
          </a:p>
          <a:p>
            <a:r>
              <a:rPr lang="en-US"/>
              <a:t/>
            </a:r>
          </a:p>
          <a:p>
            <a:r>
              <a:rPr lang="en-US"/>
              <a:t>Ignorant does not mean stupid.</a:t>
            </a:r>
          </a:p>
          <a:p>
            <a:r>
              <a:rPr lang="en-US"/>
              <a:t>It means emotionally and socially under-developed.</a:t>
            </a:r>
          </a:p>
          <a:p>
            <a:r>
              <a:rPr lang="en-US"/>
              <a:t/>
            </a:r>
          </a:p>
          <a:p>
            <a:r>
              <a:rPr lang="en-US"/>
              <a:t>What it looks like</a:t>
            </a:r>
          </a:p>
          <a:p>
            <a:r>
              <a:rPr lang="en-US"/>
              <a:t/>
            </a:r>
          </a:p>
          <a:p>
            <a:r>
              <a:rPr lang="en-US"/>
              <a:t>Laughing when someone is upset.</a:t>
            </a:r>
          </a:p>
          <a:p>
            <a:r>
              <a:rPr lang="en-US"/>
              <a:t/>
            </a:r>
          </a:p>
          <a:p>
            <a:r>
              <a:rPr lang="en-US"/>
              <a:t>“It was only a joke” after harm is done.</a:t>
            </a:r>
          </a:p>
          <a:p>
            <a:r>
              <a:rPr lang="en-US"/>
              <a:t/>
            </a:r>
          </a:p>
          <a:p>
            <a:r>
              <a:rPr lang="en-US"/>
              <a:t>Dismissing feelings. “You’re too sensitive.”</a:t>
            </a:r>
          </a:p>
          <a:p>
            <a:r>
              <a:rPr lang="en-US"/>
              <a:t/>
            </a:r>
          </a:p>
          <a:p>
            <a:r>
              <a:rPr lang="en-US"/>
              <a:t>No curiosity about impact.</a:t>
            </a:r>
          </a:p>
          <a:p>
            <a:r>
              <a:rPr lang="en-US"/>
              <a:t/>
            </a:r>
          </a:p>
          <a:p>
            <a:r>
              <a:rPr lang="en-US"/>
              <a:t>Adult trajectory</a:t>
            </a:r>
          </a:p>
          <a:p>
            <a:r>
              <a:rPr lang="en-US"/>
              <a:t/>
            </a:r>
          </a:p>
          <a:p>
            <a:r>
              <a:rPr lang="en-US"/>
              <a:t>This becomes minimising abuse, blaming victims, normalising cruelty.</a:t>
            </a:r>
          </a:p>
          <a:p>
            <a:r>
              <a:rPr lang="en-US"/>
              <a:t/>
            </a:r>
          </a:p>
          <a:p>
            <a:r>
              <a:rPr lang="en-US"/>
              <a:t>Trainer lens</a:t>
            </a:r>
          </a:p>
          <a:p>
            <a:r>
              <a:rPr lang="en-US"/>
              <a:t/>
            </a:r>
          </a:p>
          <a:p>
            <a:r>
              <a:rPr lang="en-US"/>
              <a:t>Ignorance survives in cultures where empathy is optional.</a:t>
            </a:r>
          </a:p>
          <a:p>
            <a:r>
              <a:rPr lang="en-US"/>
              <a:t/>
            </a:r>
          </a:p>
          <a:p>
            <a:r>
              <a:rPr lang="en-US"/>
              <a:t>D — DISRESPECTFUL</a:t>
            </a:r>
          </a:p>
          <a:p>
            <a:r>
              <a:rPr lang="en-US"/>
              <a:t/>
            </a:r>
          </a:p>
          <a:p>
            <a:r>
              <a:rPr lang="en-US"/>
              <a:t>What it looks like</a:t>
            </a:r>
          </a:p>
          <a:p>
            <a:r>
              <a:rPr lang="en-US"/>
              <a:t/>
            </a:r>
          </a:p>
          <a:p>
            <a:r>
              <a:rPr lang="en-US"/>
              <a:t>Name-calling.</a:t>
            </a:r>
          </a:p>
          <a:p>
            <a:r>
              <a:rPr lang="en-US"/>
              <a:t/>
            </a:r>
          </a:p>
          <a:p>
            <a:r>
              <a:rPr lang="en-US"/>
              <a:t>Public embarrassment.</a:t>
            </a:r>
          </a:p>
          <a:p>
            <a:r>
              <a:rPr lang="en-US"/>
              <a:t/>
            </a:r>
          </a:p>
          <a:p>
            <a:r>
              <a:rPr lang="en-US"/>
              <a:t>Online pile-ons.</a:t>
            </a:r>
          </a:p>
          <a:p>
            <a:r>
              <a:rPr lang="en-US"/>
              <a:t/>
            </a:r>
          </a:p>
          <a:p>
            <a:r>
              <a:rPr lang="en-US"/>
              <a:t>Talking over others.</a:t>
            </a:r>
          </a:p>
          <a:p>
            <a:r>
              <a:rPr lang="en-US"/>
              <a:t/>
            </a:r>
          </a:p>
          <a:p>
            <a:r>
              <a:rPr lang="en-US"/>
              <a:t>Treating people as objects, entertainment, or property.</a:t>
            </a:r>
          </a:p>
          <a:p>
            <a:r>
              <a:rPr lang="en-US"/>
              <a:t/>
            </a:r>
          </a:p>
          <a:p>
            <a:r>
              <a:rPr lang="en-US"/>
              <a:t>Adult trajectory</a:t>
            </a:r>
          </a:p>
          <a:p>
            <a:r>
              <a:rPr lang="en-US"/>
              <a:t/>
            </a:r>
          </a:p>
          <a:p>
            <a:r>
              <a:rPr lang="en-US"/>
              <a:t>This is where misogyny, entitlement and harassment live.</a:t>
            </a:r>
          </a:p>
          <a:p>
            <a:r>
              <a:rPr lang="en-US"/>
              <a:t/>
            </a:r>
          </a:p>
          <a:p>
            <a:r>
              <a:rPr lang="en-US"/>
              <a:t>Trainer lens</a:t>
            </a:r>
          </a:p>
          <a:p>
            <a:r>
              <a:rPr lang="en-US"/>
              <a:t/>
            </a:r>
          </a:p>
          <a:p>
            <a:r>
              <a:rPr lang="en-US"/>
              <a:t>Disrespect is rehearsed behaviour. It spreads socially, not genetically.</a:t>
            </a:r>
          </a:p>
          <a:p>
            <a:r>
              <a:rPr lang="en-US"/>
              <a:t/>
            </a:r>
          </a:p>
          <a:p>
            <a:r>
              <a:rPr lang="en-US"/>
              <a:t>The CID Cycle</a:t>
            </a:r>
          </a:p>
          <a:p>
            <a:r>
              <a:rPr lang="en-US"/>
              <a:t/>
            </a:r>
          </a:p>
          <a:p>
            <a:r>
              <a:rPr lang="en-US"/>
              <a:t>Control gets laughs or compliance.</a:t>
            </a:r>
          </a:p>
          <a:p>
            <a:r>
              <a:rPr lang="en-US"/>
              <a:t/>
            </a:r>
          </a:p>
          <a:p>
            <a:r>
              <a:rPr lang="en-US"/>
              <a:t>Ignorance protects ego.</a:t>
            </a:r>
          </a:p>
          <a:p>
            <a:r>
              <a:rPr lang="en-US"/>
              <a:t/>
            </a:r>
          </a:p>
          <a:p>
            <a:r>
              <a:rPr lang="en-US"/>
              <a:t>Disrespect gains status.</a:t>
            </a:r>
          </a:p>
          <a:p>
            <a:r>
              <a:rPr lang="en-US"/>
              <a:t/>
            </a:r>
          </a:p>
          <a:p>
            <a:r>
              <a:rPr lang="en-US"/>
              <a:t>Repeat until it becomes identity.</a:t>
            </a:r>
          </a:p>
          <a:p>
            <a:r>
              <a:rPr lang="en-US"/>
              <a:t/>
            </a:r>
          </a:p>
          <a:p>
            <a:r>
              <a:rPr lang="en-US"/>
              <a:t>Why CID Matters in Violence Prevention</a:t>
            </a:r>
          </a:p>
          <a:p>
            <a:r>
              <a:rPr lang="en-US"/>
              <a:t/>
            </a:r>
          </a:p>
          <a:p>
            <a:r>
              <a:rPr lang="en-US"/>
              <a:t>Violence is rarely the first step.</a:t>
            </a:r>
          </a:p>
          <a:p>
            <a:r>
              <a:rPr lang="en-US"/>
              <a:t>It is the last stop on a long road of tolerated CID behaviour.</a:t>
            </a:r>
          </a:p>
          <a:p>
            <a:r>
              <a:rPr lang="en-US"/>
              <a:t/>
            </a:r>
          </a:p>
          <a:p>
            <a:r>
              <a:rPr lang="en-US"/>
              <a:t>If you don’t interrupt:</a:t>
            </a:r>
          </a:p>
          <a:p>
            <a:r>
              <a:rPr lang="en-US"/>
              <a:t/>
            </a:r>
          </a:p>
          <a:p>
            <a:r>
              <a:rPr lang="en-US"/>
              <a:t>controlling language at 10,</a:t>
            </a:r>
          </a:p>
          <a:p>
            <a:r>
              <a:rPr lang="en-US"/>
              <a:t/>
            </a:r>
          </a:p>
          <a:p>
            <a:r>
              <a:rPr lang="en-US"/>
              <a:t>humiliating jokes at 13,</a:t>
            </a:r>
          </a:p>
          <a:p>
            <a:r>
              <a:rPr lang="en-US"/>
              <a:t/>
            </a:r>
          </a:p>
          <a:p>
            <a:r>
              <a:rPr lang="en-US"/>
              <a:t>entitlement at 15,</a:t>
            </a:r>
          </a:p>
          <a:p>
            <a:r>
              <a:rPr lang="en-US"/>
              <a:t/>
            </a:r>
          </a:p>
          <a:p>
            <a:r>
              <a:rPr lang="en-US"/>
              <a:t>you inherit coercion at 25.</a:t>
            </a:r>
          </a:p>
          <a:p>
            <a:r>
              <a:rPr lang="en-US"/>
              <a:t/>
            </a:r>
          </a:p>
          <a:p>
            <a:r>
              <a:rPr lang="en-US"/>
              <a:t>How Trainers Intervene</a:t>
            </a:r>
          </a:p>
          <a:p>
            <a:r>
              <a:rPr lang="en-US"/>
              <a:t/>
            </a:r>
          </a:p>
          <a:p>
            <a:r>
              <a:rPr lang="en-US"/>
              <a:t>Do not shame.</a:t>
            </a:r>
          </a:p>
          <a:p>
            <a:r>
              <a:rPr lang="en-US"/>
              <a:t>Do not moralise.</a:t>
            </a:r>
          </a:p>
          <a:p>
            <a:r>
              <a:rPr lang="en-US"/>
              <a:t>Interrupt patterns.</a:t>
            </a:r>
          </a:p>
          <a:p>
            <a:r>
              <a:rPr lang="en-US"/>
              <a:t/>
            </a:r>
          </a:p>
          <a:p>
            <a:r>
              <a:rPr lang="en-US"/>
              <a:t>Use language like:</a:t>
            </a:r>
          </a:p>
          <a:p>
            <a:r>
              <a:rPr lang="en-US"/>
              <a:t/>
            </a:r>
          </a:p>
          <a:p>
            <a:r>
              <a:rPr lang="en-US"/>
              <a:t>“That’s controlling, not leadership.”</a:t>
            </a:r>
          </a:p>
          <a:p>
            <a:r>
              <a:rPr lang="en-US"/>
              <a:t/>
            </a:r>
          </a:p>
          <a:p>
            <a:r>
              <a:rPr lang="en-US"/>
              <a:t>“That joke landed badly. Let’s rewind.”</a:t>
            </a:r>
          </a:p>
          <a:p>
            <a:r>
              <a:rPr lang="en-US"/>
              <a:t/>
            </a:r>
          </a:p>
          <a:p>
            <a:r>
              <a:rPr lang="en-US"/>
              <a:t>“Respect is how power is shared.”</a:t>
            </a:r>
          </a:p>
          <a:p>
            <a:r>
              <a:rPr lang="en-US"/>
              <a:t/>
            </a:r>
          </a:p>
          <a:p>
            <a:r>
              <a:rPr lang="en-US"/>
              <a:t>You’re not fixing kids.</a:t>
            </a:r>
          </a:p>
          <a:p>
            <a:r>
              <a:rPr lang="en-US"/>
              <a:t>You’re re-writing scripts.</a:t>
            </a:r>
          </a:p>
          <a:p>
            <a:r>
              <a:rPr lang="en-US"/>
              <a:t/>
            </a:r>
          </a:p>
          <a:p>
            <a:r>
              <a:rPr lang="en-US"/>
              <a:t>And that is how cultures actually change.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a:t>
            </a:r>
          </a:p>
          <a:p>
            <a:r>
              <a:rPr lang="en-US"/>
              <a:t>“What Can We Do to STOP CID Behaviour?”</a:t>
            </a:r>
          </a:p>
          <a:p>
            <a:r>
              <a:rPr lang="en-US"/>
              <a:t/>
            </a:r>
          </a:p>
          <a:p>
            <a:r>
              <a:rPr lang="en-US"/>
              <a:t>Age: 9–14</a:t>
            </a:r>
          </a:p>
          <a:p>
            <a:r>
              <a:rPr lang="en-US"/>
              <a:t>Time: 15–25 minutes</a:t>
            </a:r>
          </a:p>
          <a:p>
            <a:r>
              <a:rPr lang="en-US"/>
              <a:t>Group size: 4–6 learners per team</a:t>
            </a:r>
          </a:p>
          <a:p>
            <a:r>
              <a:rPr lang="en-US"/>
              <a:t>Purpose: Move young people from spotting harm to changing it using GENT &amp; LADIES behaviours.</a:t>
            </a:r>
          </a:p>
          <a:p>
            <a:r>
              <a:rPr lang="en-US"/>
              <a:t/>
            </a:r>
          </a:p>
          <a:p>
            <a:r>
              <a:rPr lang="en-US"/>
              <a:t>How It Works</a:t>
            </a:r>
          </a:p>
          <a:p>
            <a:r>
              <a:rPr lang="en-US"/>
              <a:t/>
            </a:r>
          </a:p>
          <a:p>
            <a:r>
              <a:rPr lang="en-US"/>
              <a:t>Each group is given a card that shows a real-life situation where CID behaviour is happening.</a:t>
            </a:r>
          </a:p>
          <a:p>
            <a:r>
              <a:rPr lang="en-US"/>
              <a:t>We never ask, “What’s wrong with this scenario?”</a:t>
            </a:r>
          </a:p>
          <a:p>
            <a:r>
              <a:rPr lang="en-US"/>
              <a:t>We ask:</a:t>
            </a:r>
          </a:p>
          <a:p>
            <a:r>
              <a:rPr lang="en-US"/>
              <a:t/>
            </a:r>
          </a:p>
          <a:p>
            <a:r>
              <a:rPr lang="en-US"/>
              <a:t>“What can we do to STOP CID behaviour?”</a:t>
            </a:r>
          </a:p>
          <a:p>
            <a:r>
              <a:rPr lang="en-US"/>
              <a:t/>
            </a:r>
          </a:p>
          <a:p>
            <a:r>
              <a:rPr lang="en-US"/>
              <a:t>This reframes young people from observers into changemakers.</a:t>
            </a:r>
          </a:p>
          <a:p>
            <a:r>
              <a:rPr lang="en-US"/>
              <a:t/>
            </a:r>
          </a:p>
          <a:p>
            <a:r>
              <a:rPr lang="en-US"/>
              <a:t>Step-by-Step</a:t>
            </a:r>
          </a:p>
          <a:p>
            <a:r>
              <a:rPr lang="en-US"/>
              <a:t>1️⃣ Set the Rules (2 mins)</a:t>
            </a:r>
          </a:p>
          <a:p>
            <a:r>
              <a:rPr lang="en-US"/>
              <a:t/>
            </a:r>
          </a:p>
          <a:p>
            <a:r>
              <a:rPr lang="en-US"/>
              <a:t>Explain:</a:t>
            </a:r>
          </a:p>
          <a:p>
            <a:r>
              <a:rPr lang="en-US"/>
              <a:t/>
            </a:r>
          </a:p>
          <a:p>
            <a:r>
              <a:rPr lang="en-US"/>
              <a:t>CID = Controlling, Ignorant, Disrespectful</a:t>
            </a:r>
          </a:p>
          <a:p>
            <a:r>
              <a:rPr lang="en-US"/>
              <a:t/>
            </a:r>
          </a:p>
          <a:p>
            <a:r>
              <a:rPr lang="en-US"/>
              <a:t>GENT and LADIES are tools, not labels</a:t>
            </a:r>
          </a:p>
          <a:p>
            <a:r>
              <a:rPr lang="en-US"/>
              <a:t/>
            </a:r>
          </a:p>
          <a:p>
            <a:r>
              <a:rPr lang="en-US"/>
              <a:t>We’re fixing the behaviour, not attacking people</a:t>
            </a:r>
          </a:p>
          <a:p>
            <a:r>
              <a:rPr lang="en-US"/>
              <a:t/>
            </a:r>
          </a:p>
          <a:p>
            <a:r>
              <a:rPr lang="en-US"/>
              <a:t>2️⃣ Give Each Group a CID Situation (5 mins)</a:t>
            </a:r>
          </a:p>
          <a:p>
            <a:r>
              <a:rPr lang="en-US"/>
              <a:t/>
            </a:r>
          </a:p>
          <a:p>
            <a:r>
              <a:rPr lang="en-US"/>
              <a:t>Example cards:</a:t>
            </a:r>
          </a:p>
          <a:p>
            <a:r>
              <a:rPr lang="en-US"/>
              <a:t/>
            </a:r>
          </a:p>
          <a:p>
            <a:r>
              <a:rPr lang="en-US"/>
              <a:t>Someone is being pushed out of a group chat</a:t>
            </a:r>
          </a:p>
          <a:p>
            <a:r>
              <a:rPr lang="en-US"/>
              <a:t/>
            </a:r>
          </a:p>
          <a:p>
            <a:r>
              <a:rPr lang="en-US"/>
              <a:t>A player is laughed at after making a mistake</a:t>
            </a:r>
          </a:p>
          <a:p>
            <a:r>
              <a:rPr lang="en-US"/>
              <a:t/>
            </a:r>
          </a:p>
          <a:p>
            <a:r>
              <a:rPr lang="en-US"/>
              <a:t>A boy shouts at a girl when he loses</a:t>
            </a:r>
          </a:p>
          <a:p>
            <a:r>
              <a:rPr lang="en-US"/>
              <a:t/>
            </a:r>
          </a:p>
          <a:p>
            <a:r>
              <a:rPr lang="en-US"/>
              <a:t>Someone keeps asking for photos after being told no</a:t>
            </a:r>
          </a:p>
          <a:p>
            <a:r>
              <a:rPr lang="en-US"/>
              <a:t/>
            </a:r>
          </a:p>
          <a:p>
            <a:r>
              <a:rPr lang="en-US"/>
              <a:t>A rumour is spreading about a girl</a:t>
            </a:r>
          </a:p>
          <a:p>
            <a:r>
              <a:rPr lang="en-US"/>
              <a:t/>
            </a:r>
          </a:p>
          <a:p>
            <a:r>
              <a:rPr lang="en-US"/>
              <a:t>3️⃣ The Task (7–10 mins)</a:t>
            </a:r>
          </a:p>
          <a:p>
            <a:r>
              <a:rPr lang="en-US"/>
              <a:t/>
            </a:r>
          </a:p>
          <a:p>
            <a:r>
              <a:rPr lang="en-US"/>
              <a:t>Each group must answer three questions:</a:t>
            </a:r>
          </a:p>
          <a:p>
            <a:r>
              <a:rPr lang="en-US"/>
              <a:t/>
            </a:r>
          </a:p>
          <a:p>
            <a:r>
              <a:rPr lang="en-US"/>
              <a:t>What CID behaviour do you see?</a:t>
            </a:r>
          </a:p>
          <a:p>
            <a:r>
              <a:rPr lang="en-US"/>
              <a:t/>
            </a:r>
          </a:p>
          <a:p>
            <a:r>
              <a:rPr lang="en-US"/>
              <a:t>Is it controlling, ignorant or disrespectful?</a:t>
            </a:r>
          </a:p>
          <a:p>
            <a:r>
              <a:rPr lang="en-US"/>
              <a:t/>
            </a:r>
          </a:p>
          <a:p>
            <a:r>
              <a:rPr lang="en-US"/>
              <a:t>How would a GENT respond?</a:t>
            </a:r>
          </a:p>
          <a:p>
            <a:r>
              <a:rPr lang="en-US"/>
              <a:t/>
            </a:r>
          </a:p>
          <a:p>
            <a:r>
              <a:rPr lang="en-US"/>
              <a:t>Which GENT value could stop this?</a:t>
            </a:r>
          </a:p>
          <a:p>
            <a:r>
              <a:rPr lang="en-US"/>
              <a:t/>
            </a:r>
          </a:p>
          <a:p>
            <a:r>
              <a:rPr lang="en-US"/>
              <a:t>How would a LADIES leader respond?</a:t>
            </a:r>
          </a:p>
          <a:p>
            <a:r>
              <a:rPr lang="en-US"/>
              <a:t/>
            </a:r>
          </a:p>
          <a:p>
            <a:r>
              <a:rPr lang="en-US"/>
              <a:t>Which LADIES value could change the situation?</a:t>
            </a:r>
          </a:p>
          <a:p>
            <a:r>
              <a:rPr lang="en-US"/>
              <a:t/>
            </a:r>
          </a:p>
          <a:p>
            <a:r>
              <a:rPr lang="en-US"/>
              <a:t>They write or draw their answers.</a:t>
            </a:r>
          </a:p>
          <a:p>
            <a:r>
              <a:rPr lang="en-US"/>
              <a:t/>
            </a:r>
          </a:p>
          <a:p>
            <a:r>
              <a:rPr lang="en-US"/>
              <a:t>4️⃣ Share &amp; Reflect (5 mins)</a:t>
            </a:r>
          </a:p>
          <a:p>
            <a:r>
              <a:rPr lang="en-US"/>
              <a:t/>
            </a:r>
          </a:p>
          <a:p>
            <a:r>
              <a:rPr lang="en-US"/>
              <a:t>Groups feedback one action each.</a:t>
            </a:r>
          </a:p>
          <a:p>
            <a:r>
              <a:rPr lang="en-US"/>
              <a:t/>
            </a:r>
          </a:p>
          <a:p>
            <a:r>
              <a:rPr lang="en-US"/>
              <a:t>You reinforce with language like:</a:t>
            </a:r>
          </a:p>
          <a:p>
            <a:r>
              <a:rPr lang="en-US"/>
              <a:t/>
            </a:r>
          </a:p>
          <a:p>
            <a:r>
              <a:rPr lang="en-US"/>
              <a:t>“That’s how CID gets interrupted.”</a:t>
            </a:r>
          </a:p>
          <a:p>
            <a:r>
              <a:rPr lang="en-US"/>
              <a:t>“You didn’t attack the person, you changed the behaviour.”</a:t>
            </a:r>
          </a:p>
          <a:p>
            <a:r>
              <a:rPr lang="en-US"/>
              <a:t/>
            </a:r>
          </a:p>
          <a:p>
            <a:r>
              <a:rPr lang="en-US"/>
              <a:t>What This Teaches</a:t>
            </a:r>
          </a:p>
          <a:p>
            <a:r>
              <a:rPr lang="en-US"/>
              <a:t/>
            </a:r>
          </a:p>
          <a:p>
            <a:r>
              <a:rPr lang="en-US"/>
              <a:t>Harm is not inevitable.</a:t>
            </a:r>
          </a:p>
          <a:p>
            <a:r>
              <a:rPr lang="en-US"/>
              <a:t/>
            </a:r>
          </a:p>
          <a:p>
            <a:r>
              <a:rPr lang="en-US"/>
              <a:t>Behaviour can be challenged safely.</a:t>
            </a:r>
          </a:p>
          <a:p>
            <a:r>
              <a:rPr lang="en-US"/>
              <a:t/>
            </a:r>
          </a:p>
          <a:p>
            <a:r>
              <a:rPr lang="en-US"/>
              <a:t>Boys and girls have active roles in preventing harm.</a:t>
            </a:r>
          </a:p>
          <a:p>
            <a:r>
              <a:rPr lang="en-US"/>
              <a:t/>
            </a:r>
          </a:p>
          <a:p>
            <a:r>
              <a:rPr lang="en-US"/>
              <a:t>GENT and LADIES are tools for leadership, not personality types.</a:t>
            </a:r>
          </a:p>
          <a:p>
            <a:r>
              <a:rPr lang="en-US"/>
              <a:t/>
            </a:r>
          </a:p>
          <a:p>
            <a:r>
              <a:rPr lang="en-US"/>
              <a:t>Why This Works</a:t>
            </a:r>
          </a:p>
          <a:p>
            <a:r>
              <a:rPr lang="en-US"/>
              <a:t/>
            </a:r>
          </a:p>
          <a:p>
            <a:r>
              <a:rPr lang="en-US"/>
              <a:t>Children stop thinking:</a:t>
            </a:r>
          </a:p>
          <a:p>
            <a:r>
              <a:rPr lang="en-US"/>
              <a:t/>
            </a:r>
          </a:p>
          <a:p>
            <a:r>
              <a:rPr lang="en-US"/>
              <a:t>“That’s just how people are.”</a:t>
            </a:r>
          </a:p>
          <a:p>
            <a:r>
              <a:rPr lang="en-US"/>
              <a:t/>
            </a:r>
          </a:p>
          <a:p>
            <a:r>
              <a:rPr lang="en-US"/>
              <a:t>They start thinking:</a:t>
            </a:r>
          </a:p>
          <a:p>
            <a:r>
              <a:rPr lang="en-US"/>
              <a:t/>
            </a:r>
          </a:p>
          <a:p>
            <a:r>
              <a:rPr lang="en-US"/>
              <a:t>“That behaviour can be stopped.”</a:t>
            </a:r>
          </a:p>
          <a:p>
            <a:r>
              <a:rPr lang="en-US"/>
              <a:t/>
            </a:r>
          </a:p>
          <a:p>
            <a:r>
              <a:rPr lang="en-US"/>
              <a:t>That shift is prevention.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a:t>
            </a:r>
          </a:p>
          <a:p>
            <a:r>
              <a:rPr lang="en-US"/>
              <a:t>“What Can We Do to STOP CID Behaviour?”</a:t>
            </a:r>
          </a:p>
          <a:p>
            <a:r>
              <a:rPr lang="en-US"/>
              <a:t/>
            </a:r>
          </a:p>
          <a:p>
            <a:r>
              <a:rPr lang="en-US"/>
              <a:t>Age: 9–14</a:t>
            </a:r>
          </a:p>
          <a:p>
            <a:r>
              <a:rPr lang="en-US"/>
              <a:t>Time: 15–25 minutes</a:t>
            </a:r>
          </a:p>
          <a:p>
            <a:r>
              <a:rPr lang="en-US"/>
              <a:t>Group size: 4–6 learners per team</a:t>
            </a:r>
          </a:p>
          <a:p>
            <a:r>
              <a:rPr lang="en-US"/>
              <a:t>Purpose: Move young people from spotting harm to changing it using GENT &amp; LADIES behaviours.</a:t>
            </a:r>
          </a:p>
          <a:p>
            <a:r>
              <a:rPr lang="en-US"/>
              <a:t/>
            </a:r>
          </a:p>
          <a:p>
            <a:r>
              <a:rPr lang="en-US"/>
              <a:t>How It Works</a:t>
            </a:r>
          </a:p>
          <a:p>
            <a:r>
              <a:rPr lang="en-US"/>
              <a:t/>
            </a:r>
          </a:p>
          <a:p>
            <a:r>
              <a:rPr lang="en-US"/>
              <a:t>Each group is given a card that shows a real-life situation where CID behaviour is happening.</a:t>
            </a:r>
          </a:p>
          <a:p>
            <a:r>
              <a:rPr lang="en-US"/>
              <a:t>We never ask, “What’s wrong with this scenario?”</a:t>
            </a:r>
          </a:p>
          <a:p>
            <a:r>
              <a:rPr lang="en-US"/>
              <a:t>We ask:</a:t>
            </a:r>
          </a:p>
          <a:p>
            <a:r>
              <a:rPr lang="en-US"/>
              <a:t/>
            </a:r>
          </a:p>
          <a:p>
            <a:r>
              <a:rPr lang="en-US"/>
              <a:t>“What can we do to STOP CID behaviour?”</a:t>
            </a:r>
          </a:p>
          <a:p>
            <a:r>
              <a:rPr lang="en-US"/>
              <a:t/>
            </a:r>
          </a:p>
          <a:p>
            <a:r>
              <a:rPr lang="en-US"/>
              <a:t>This reframes young people from observers into changemakers.</a:t>
            </a:r>
          </a:p>
          <a:p>
            <a:r>
              <a:rPr lang="en-US"/>
              <a:t/>
            </a:r>
          </a:p>
          <a:p>
            <a:r>
              <a:rPr lang="en-US"/>
              <a:t>Step-by-Step</a:t>
            </a:r>
          </a:p>
          <a:p>
            <a:r>
              <a:rPr lang="en-US"/>
              <a:t>1️⃣ Set the Rules (2 mins)</a:t>
            </a:r>
          </a:p>
          <a:p>
            <a:r>
              <a:rPr lang="en-US"/>
              <a:t/>
            </a:r>
          </a:p>
          <a:p>
            <a:r>
              <a:rPr lang="en-US"/>
              <a:t>Explain:</a:t>
            </a:r>
          </a:p>
          <a:p>
            <a:r>
              <a:rPr lang="en-US"/>
              <a:t/>
            </a:r>
          </a:p>
          <a:p>
            <a:r>
              <a:rPr lang="en-US"/>
              <a:t>CID = Controlling, Ignorant, Disrespectful</a:t>
            </a:r>
          </a:p>
          <a:p>
            <a:r>
              <a:rPr lang="en-US"/>
              <a:t/>
            </a:r>
          </a:p>
          <a:p>
            <a:r>
              <a:rPr lang="en-US"/>
              <a:t>GENT and LADIES are tools, not labels</a:t>
            </a:r>
          </a:p>
          <a:p>
            <a:r>
              <a:rPr lang="en-US"/>
              <a:t/>
            </a:r>
          </a:p>
          <a:p>
            <a:r>
              <a:rPr lang="en-US"/>
              <a:t>We’re fixing the behaviour, not attacking people</a:t>
            </a:r>
          </a:p>
          <a:p>
            <a:r>
              <a:rPr lang="en-US"/>
              <a:t/>
            </a:r>
          </a:p>
          <a:p>
            <a:r>
              <a:rPr lang="en-US"/>
              <a:t>2️⃣ Give Each Group a CID Situation (5 mins)</a:t>
            </a:r>
          </a:p>
          <a:p>
            <a:r>
              <a:rPr lang="en-US"/>
              <a:t/>
            </a:r>
          </a:p>
          <a:p>
            <a:r>
              <a:rPr lang="en-US"/>
              <a:t>Example cards:</a:t>
            </a:r>
          </a:p>
          <a:p>
            <a:r>
              <a:rPr lang="en-US"/>
              <a:t/>
            </a:r>
          </a:p>
          <a:p>
            <a:r>
              <a:rPr lang="en-US"/>
              <a:t>Someone is being pushed out of a group chat</a:t>
            </a:r>
          </a:p>
          <a:p>
            <a:r>
              <a:rPr lang="en-US"/>
              <a:t/>
            </a:r>
          </a:p>
          <a:p>
            <a:r>
              <a:rPr lang="en-US"/>
              <a:t>A player is laughed at after making a mistake</a:t>
            </a:r>
          </a:p>
          <a:p>
            <a:r>
              <a:rPr lang="en-US"/>
              <a:t/>
            </a:r>
          </a:p>
          <a:p>
            <a:r>
              <a:rPr lang="en-US"/>
              <a:t>A boy shouts at a girl when he loses</a:t>
            </a:r>
          </a:p>
          <a:p>
            <a:r>
              <a:rPr lang="en-US"/>
              <a:t/>
            </a:r>
          </a:p>
          <a:p>
            <a:r>
              <a:rPr lang="en-US"/>
              <a:t>Someone keeps asking for photos after being told no</a:t>
            </a:r>
          </a:p>
          <a:p>
            <a:r>
              <a:rPr lang="en-US"/>
              <a:t/>
            </a:r>
          </a:p>
          <a:p>
            <a:r>
              <a:rPr lang="en-US"/>
              <a:t>A rumour is spreading about a girl</a:t>
            </a:r>
          </a:p>
          <a:p>
            <a:r>
              <a:rPr lang="en-US"/>
              <a:t/>
            </a:r>
          </a:p>
          <a:p>
            <a:r>
              <a:rPr lang="en-US"/>
              <a:t>3️⃣ The Task (7–10 mins)</a:t>
            </a:r>
          </a:p>
          <a:p>
            <a:r>
              <a:rPr lang="en-US"/>
              <a:t/>
            </a:r>
          </a:p>
          <a:p>
            <a:r>
              <a:rPr lang="en-US"/>
              <a:t>Each group must answer three questions:</a:t>
            </a:r>
          </a:p>
          <a:p>
            <a:r>
              <a:rPr lang="en-US"/>
              <a:t/>
            </a:r>
          </a:p>
          <a:p>
            <a:r>
              <a:rPr lang="en-US"/>
              <a:t>What CID behaviour do you see?</a:t>
            </a:r>
          </a:p>
          <a:p>
            <a:r>
              <a:rPr lang="en-US"/>
              <a:t/>
            </a:r>
          </a:p>
          <a:p>
            <a:r>
              <a:rPr lang="en-US"/>
              <a:t>Is it controlling, ignorant or disrespectful?</a:t>
            </a:r>
          </a:p>
          <a:p>
            <a:r>
              <a:rPr lang="en-US"/>
              <a:t/>
            </a:r>
          </a:p>
          <a:p>
            <a:r>
              <a:rPr lang="en-US"/>
              <a:t>How would a GENT respond?</a:t>
            </a:r>
          </a:p>
          <a:p>
            <a:r>
              <a:rPr lang="en-US"/>
              <a:t/>
            </a:r>
          </a:p>
          <a:p>
            <a:r>
              <a:rPr lang="en-US"/>
              <a:t>Which GENT value could stop this?</a:t>
            </a:r>
          </a:p>
          <a:p>
            <a:r>
              <a:rPr lang="en-US"/>
              <a:t/>
            </a:r>
          </a:p>
          <a:p>
            <a:r>
              <a:rPr lang="en-US"/>
              <a:t>How would a LADIES leader respond?</a:t>
            </a:r>
          </a:p>
          <a:p>
            <a:r>
              <a:rPr lang="en-US"/>
              <a:t/>
            </a:r>
          </a:p>
          <a:p>
            <a:r>
              <a:rPr lang="en-US"/>
              <a:t>Which LADIES value could change the situation?</a:t>
            </a:r>
          </a:p>
          <a:p>
            <a:r>
              <a:rPr lang="en-US"/>
              <a:t/>
            </a:r>
          </a:p>
          <a:p>
            <a:r>
              <a:rPr lang="en-US"/>
              <a:t>They write or draw their answers.</a:t>
            </a:r>
          </a:p>
          <a:p>
            <a:r>
              <a:rPr lang="en-US"/>
              <a:t/>
            </a:r>
          </a:p>
          <a:p>
            <a:r>
              <a:rPr lang="en-US"/>
              <a:t>4️⃣ Share &amp; Reflect (5 mins)</a:t>
            </a:r>
          </a:p>
          <a:p>
            <a:r>
              <a:rPr lang="en-US"/>
              <a:t/>
            </a:r>
          </a:p>
          <a:p>
            <a:r>
              <a:rPr lang="en-US"/>
              <a:t>Groups feedback one action each.</a:t>
            </a:r>
          </a:p>
          <a:p>
            <a:r>
              <a:rPr lang="en-US"/>
              <a:t/>
            </a:r>
          </a:p>
          <a:p>
            <a:r>
              <a:rPr lang="en-US"/>
              <a:t>You reinforce with language like:</a:t>
            </a:r>
          </a:p>
          <a:p>
            <a:r>
              <a:rPr lang="en-US"/>
              <a:t/>
            </a:r>
          </a:p>
          <a:p>
            <a:r>
              <a:rPr lang="en-US"/>
              <a:t>“That’s how CID gets interrupted.”</a:t>
            </a:r>
          </a:p>
          <a:p>
            <a:r>
              <a:rPr lang="en-US"/>
              <a:t>“You didn’t attack the person, you changed the behaviour.”</a:t>
            </a:r>
          </a:p>
          <a:p>
            <a:r>
              <a:rPr lang="en-US"/>
              <a:t/>
            </a:r>
          </a:p>
          <a:p>
            <a:r>
              <a:rPr lang="en-US"/>
              <a:t>What This Teaches</a:t>
            </a:r>
          </a:p>
          <a:p>
            <a:r>
              <a:rPr lang="en-US"/>
              <a:t/>
            </a:r>
          </a:p>
          <a:p>
            <a:r>
              <a:rPr lang="en-US"/>
              <a:t>Harm is not inevitable.</a:t>
            </a:r>
          </a:p>
          <a:p>
            <a:r>
              <a:rPr lang="en-US"/>
              <a:t/>
            </a:r>
          </a:p>
          <a:p>
            <a:r>
              <a:rPr lang="en-US"/>
              <a:t>Behaviour can be challenged safely.</a:t>
            </a:r>
          </a:p>
          <a:p>
            <a:r>
              <a:rPr lang="en-US"/>
              <a:t/>
            </a:r>
          </a:p>
          <a:p>
            <a:r>
              <a:rPr lang="en-US"/>
              <a:t>Boys and girls have active roles in preventing harm.</a:t>
            </a:r>
          </a:p>
          <a:p>
            <a:r>
              <a:rPr lang="en-US"/>
              <a:t/>
            </a:r>
          </a:p>
          <a:p>
            <a:r>
              <a:rPr lang="en-US"/>
              <a:t>GENT and LADIES are tools for leadership, not personality types.</a:t>
            </a:r>
          </a:p>
          <a:p>
            <a:r>
              <a:rPr lang="en-US"/>
              <a:t/>
            </a:r>
          </a:p>
          <a:p>
            <a:r>
              <a:rPr lang="en-US"/>
              <a:t>Why This Works</a:t>
            </a:r>
          </a:p>
          <a:p>
            <a:r>
              <a:rPr lang="en-US"/>
              <a:t/>
            </a:r>
          </a:p>
          <a:p>
            <a:r>
              <a:rPr lang="en-US"/>
              <a:t>Children stop thinking:</a:t>
            </a:r>
          </a:p>
          <a:p>
            <a:r>
              <a:rPr lang="en-US"/>
              <a:t/>
            </a:r>
          </a:p>
          <a:p>
            <a:r>
              <a:rPr lang="en-US"/>
              <a:t>“That’s just how people are.”</a:t>
            </a:r>
          </a:p>
          <a:p>
            <a:r>
              <a:rPr lang="en-US"/>
              <a:t/>
            </a:r>
          </a:p>
          <a:p>
            <a:r>
              <a:rPr lang="en-US"/>
              <a:t>They start thinking:</a:t>
            </a:r>
          </a:p>
          <a:p>
            <a:r>
              <a:rPr lang="en-US"/>
              <a:t/>
            </a:r>
          </a:p>
          <a:p>
            <a:r>
              <a:rPr lang="en-US"/>
              <a:t>“That behaviour can be stopped.”</a:t>
            </a:r>
          </a:p>
          <a:p>
            <a:r>
              <a:rPr lang="en-US"/>
              <a:t/>
            </a:r>
          </a:p>
          <a:p>
            <a:r>
              <a:rPr lang="en-US"/>
              <a:t>That shift is prevention.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Group Activity</a:t>
            </a:r>
          </a:p>
          <a:p>
            <a:r>
              <a:rPr lang="en-US"/>
              <a:t>“What Can We Do to STOP CID Behaviour?”</a:t>
            </a:r>
          </a:p>
          <a:p>
            <a:r>
              <a:rPr lang="en-US"/>
              <a:t/>
            </a:r>
          </a:p>
          <a:p>
            <a:r>
              <a:rPr lang="en-US"/>
              <a:t>Age: 9–14</a:t>
            </a:r>
          </a:p>
          <a:p>
            <a:r>
              <a:rPr lang="en-US"/>
              <a:t>Time: 15–25 minutes</a:t>
            </a:r>
          </a:p>
          <a:p>
            <a:r>
              <a:rPr lang="en-US"/>
              <a:t>Group size: 4–6 learners per team</a:t>
            </a:r>
          </a:p>
          <a:p>
            <a:r>
              <a:rPr lang="en-US"/>
              <a:t>Purpose: Move young people from spotting harm to changing it using GENT &amp; LADIES behaviours.</a:t>
            </a:r>
          </a:p>
          <a:p>
            <a:r>
              <a:rPr lang="en-US"/>
              <a:t/>
            </a:r>
          </a:p>
          <a:p>
            <a:r>
              <a:rPr lang="en-US"/>
              <a:t>How It Works</a:t>
            </a:r>
          </a:p>
          <a:p>
            <a:r>
              <a:rPr lang="en-US"/>
              <a:t/>
            </a:r>
          </a:p>
          <a:p>
            <a:r>
              <a:rPr lang="en-US"/>
              <a:t>Each group is given a card that shows a real-life situation where CID behaviour is happening.</a:t>
            </a:r>
          </a:p>
          <a:p>
            <a:r>
              <a:rPr lang="en-US"/>
              <a:t>We never ask, “What’s wrong with this scenario?”</a:t>
            </a:r>
          </a:p>
          <a:p>
            <a:r>
              <a:rPr lang="en-US"/>
              <a:t>We ask:</a:t>
            </a:r>
          </a:p>
          <a:p>
            <a:r>
              <a:rPr lang="en-US"/>
              <a:t/>
            </a:r>
          </a:p>
          <a:p>
            <a:r>
              <a:rPr lang="en-US"/>
              <a:t>“What can we do to STOP CID behaviour?”</a:t>
            </a:r>
          </a:p>
          <a:p>
            <a:r>
              <a:rPr lang="en-US"/>
              <a:t/>
            </a:r>
          </a:p>
          <a:p>
            <a:r>
              <a:rPr lang="en-US"/>
              <a:t>This reframes young people from observers into changemakers.</a:t>
            </a:r>
          </a:p>
          <a:p>
            <a:r>
              <a:rPr lang="en-US"/>
              <a:t/>
            </a:r>
          </a:p>
          <a:p>
            <a:r>
              <a:rPr lang="en-US"/>
              <a:t>Step-by-Step</a:t>
            </a:r>
          </a:p>
          <a:p>
            <a:r>
              <a:rPr lang="en-US"/>
              <a:t>1️⃣ Set the Rules (2 mins)</a:t>
            </a:r>
          </a:p>
          <a:p>
            <a:r>
              <a:rPr lang="en-US"/>
              <a:t/>
            </a:r>
          </a:p>
          <a:p>
            <a:r>
              <a:rPr lang="en-US"/>
              <a:t>Explain:</a:t>
            </a:r>
          </a:p>
          <a:p>
            <a:r>
              <a:rPr lang="en-US"/>
              <a:t/>
            </a:r>
          </a:p>
          <a:p>
            <a:r>
              <a:rPr lang="en-US"/>
              <a:t>CID = Controlling, Ignorant, Disrespectful</a:t>
            </a:r>
          </a:p>
          <a:p>
            <a:r>
              <a:rPr lang="en-US"/>
              <a:t/>
            </a:r>
          </a:p>
          <a:p>
            <a:r>
              <a:rPr lang="en-US"/>
              <a:t>GENT and LADIES are tools, not labels</a:t>
            </a:r>
          </a:p>
          <a:p>
            <a:r>
              <a:rPr lang="en-US"/>
              <a:t/>
            </a:r>
          </a:p>
          <a:p>
            <a:r>
              <a:rPr lang="en-US"/>
              <a:t>We’re fixing the behaviour, not attacking people</a:t>
            </a:r>
          </a:p>
          <a:p>
            <a:r>
              <a:rPr lang="en-US"/>
              <a:t/>
            </a:r>
          </a:p>
          <a:p>
            <a:r>
              <a:rPr lang="en-US"/>
              <a:t>2️⃣ Give Each Group a CID Situation (5 mins)</a:t>
            </a:r>
          </a:p>
          <a:p>
            <a:r>
              <a:rPr lang="en-US"/>
              <a:t/>
            </a:r>
          </a:p>
          <a:p>
            <a:r>
              <a:rPr lang="en-US"/>
              <a:t>Example cards:</a:t>
            </a:r>
          </a:p>
          <a:p>
            <a:r>
              <a:rPr lang="en-US"/>
              <a:t/>
            </a:r>
          </a:p>
          <a:p>
            <a:r>
              <a:rPr lang="en-US"/>
              <a:t>Someone is being pushed out of a group chat</a:t>
            </a:r>
          </a:p>
          <a:p>
            <a:r>
              <a:rPr lang="en-US"/>
              <a:t/>
            </a:r>
          </a:p>
          <a:p>
            <a:r>
              <a:rPr lang="en-US"/>
              <a:t>A player is laughed at after making a mistake</a:t>
            </a:r>
          </a:p>
          <a:p>
            <a:r>
              <a:rPr lang="en-US"/>
              <a:t/>
            </a:r>
          </a:p>
          <a:p>
            <a:r>
              <a:rPr lang="en-US"/>
              <a:t>A boy shouts at a girl when he loses</a:t>
            </a:r>
          </a:p>
          <a:p>
            <a:r>
              <a:rPr lang="en-US"/>
              <a:t/>
            </a:r>
          </a:p>
          <a:p>
            <a:r>
              <a:rPr lang="en-US"/>
              <a:t>Someone keeps asking for photos after being told no</a:t>
            </a:r>
          </a:p>
          <a:p>
            <a:r>
              <a:rPr lang="en-US"/>
              <a:t/>
            </a:r>
          </a:p>
          <a:p>
            <a:r>
              <a:rPr lang="en-US"/>
              <a:t>A rumour is spreading about a girl</a:t>
            </a:r>
          </a:p>
          <a:p>
            <a:r>
              <a:rPr lang="en-US"/>
              <a:t/>
            </a:r>
          </a:p>
          <a:p>
            <a:r>
              <a:rPr lang="en-US"/>
              <a:t>3️⃣ The Task (7–10 mins)</a:t>
            </a:r>
          </a:p>
          <a:p>
            <a:r>
              <a:rPr lang="en-US"/>
              <a:t/>
            </a:r>
          </a:p>
          <a:p>
            <a:r>
              <a:rPr lang="en-US"/>
              <a:t>Each group must answer three questions:</a:t>
            </a:r>
          </a:p>
          <a:p>
            <a:r>
              <a:rPr lang="en-US"/>
              <a:t/>
            </a:r>
          </a:p>
          <a:p>
            <a:r>
              <a:rPr lang="en-US"/>
              <a:t>What CID behaviour do you see?</a:t>
            </a:r>
          </a:p>
          <a:p>
            <a:r>
              <a:rPr lang="en-US"/>
              <a:t/>
            </a:r>
          </a:p>
          <a:p>
            <a:r>
              <a:rPr lang="en-US"/>
              <a:t>Is it controlling, ignorant or disrespectful?</a:t>
            </a:r>
          </a:p>
          <a:p>
            <a:r>
              <a:rPr lang="en-US"/>
              <a:t/>
            </a:r>
          </a:p>
          <a:p>
            <a:r>
              <a:rPr lang="en-US"/>
              <a:t>How would a GENT respond?</a:t>
            </a:r>
          </a:p>
          <a:p>
            <a:r>
              <a:rPr lang="en-US"/>
              <a:t/>
            </a:r>
          </a:p>
          <a:p>
            <a:r>
              <a:rPr lang="en-US"/>
              <a:t>Which GENT value could stop this?</a:t>
            </a:r>
          </a:p>
          <a:p>
            <a:r>
              <a:rPr lang="en-US"/>
              <a:t/>
            </a:r>
          </a:p>
          <a:p>
            <a:r>
              <a:rPr lang="en-US"/>
              <a:t>How would a LADIES leader respond?</a:t>
            </a:r>
          </a:p>
          <a:p>
            <a:r>
              <a:rPr lang="en-US"/>
              <a:t/>
            </a:r>
          </a:p>
          <a:p>
            <a:r>
              <a:rPr lang="en-US"/>
              <a:t>Which LADIES value could change the situation?</a:t>
            </a:r>
          </a:p>
          <a:p>
            <a:r>
              <a:rPr lang="en-US"/>
              <a:t/>
            </a:r>
          </a:p>
          <a:p>
            <a:r>
              <a:rPr lang="en-US"/>
              <a:t>They write or draw their answers.</a:t>
            </a:r>
          </a:p>
          <a:p>
            <a:r>
              <a:rPr lang="en-US"/>
              <a:t/>
            </a:r>
          </a:p>
          <a:p>
            <a:r>
              <a:rPr lang="en-US"/>
              <a:t>4️⃣ Share &amp; Reflect (5 mins)</a:t>
            </a:r>
          </a:p>
          <a:p>
            <a:r>
              <a:rPr lang="en-US"/>
              <a:t/>
            </a:r>
          </a:p>
          <a:p>
            <a:r>
              <a:rPr lang="en-US"/>
              <a:t>Groups feedback one action each.</a:t>
            </a:r>
          </a:p>
          <a:p>
            <a:r>
              <a:rPr lang="en-US"/>
              <a:t/>
            </a:r>
          </a:p>
          <a:p>
            <a:r>
              <a:rPr lang="en-US"/>
              <a:t>You reinforce with language like:</a:t>
            </a:r>
          </a:p>
          <a:p>
            <a:r>
              <a:rPr lang="en-US"/>
              <a:t/>
            </a:r>
          </a:p>
          <a:p>
            <a:r>
              <a:rPr lang="en-US"/>
              <a:t>“That’s how CID gets interrupted.”</a:t>
            </a:r>
          </a:p>
          <a:p>
            <a:r>
              <a:rPr lang="en-US"/>
              <a:t>“You didn’t attack the person, you changed the behaviour.”</a:t>
            </a:r>
          </a:p>
          <a:p>
            <a:r>
              <a:rPr lang="en-US"/>
              <a:t/>
            </a:r>
          </a:p>
          <a:p>
            <a:r>
              <a:rPr lang="en-US"/>
              <a:t>What This Teaches</a:t>
            </a:r>
          </a:p>
          <a:p>
            <a:r>
              <a:rPr lang="en-US"/>
              <a:t/>
            </a:r>
          </a:p>
          <a:p>
            <a:r>
              <a:rPr lang="en-US"/>
              <a:t>Harm is not inevitable.</a:t>
            </a:r>
          </a:p>
          <a:p>
            <a:r>
              <a:rPr lang="en-US"/>
              <a:t/>
            </a:r>
          </a:p>
          <a:p>
            <a:r>
              <a:rPr lang="en-US"/>
              <a:t>Behaviour can be challenged safely.</a:t>
            </a:r>
          </a:p>
          <a:p>
            <a:r>
              <a:rPr lang="en-US"/>
              <a:t/>
            </a:r>
          </a:p>
          <a:p>
            <a:r>
              <a:rPr lang="en-US"/>
              <a:t>Boys and girls have active roles in preventing harm.</a:t>
            </a:r>
          </a:p>
          <a:p>
            <a:r>
              <a:rPr lang="en-US"/>
              <a:t/>
            </a:r>
          </a:p>
          <a:p>
            <a:r>
              <a:rPr lang="en-US"/>
              <a:t>GENT and LADIES are tools for leadership, not personality types.</a:t>
            </a:r>
          </a:p>
          <a:p>
            <a:r>
              <a:rPr lang="en-US"/>
              <a:t/>
            </a:r>
          </a:p>
          <a:p>
            <a:r>
              <a:rPr lang="en-US"/>
              <a:t>Why This Works</a:t>
            </a:r>
          </a:p>
          <a:p>
            <a:r>
              <a:rPr lang="en-US"/>
              <a:t/>
            </a:r>
          </a:p>
          <a:p>
            <a:r>
              <a:rPr lang="en-US"/>
              <a:t>Children stop thinking:</a:t>
            </a:r>
          </a:p>
          <a:p>
            <a:r>
              <a:rPr lang="en-US"/>
              <a:t/>
            </a:r>
          </a:p>
          <a:p>
            <a:r>
              <a:rPr lang="en-US"/>
              <a:t>“That’s just how people are.”</a:t>
            </a:r>
          </a:p>
          <a:p>
            <a:r>
              <a:rPr lang="en-US"/>
              <a:t/>
            </a:r>
          </a:p>
          <a:p>
            <a:r>
              <a:rPr lang="en-US"/>
              <a:t>They start thinking:</a:t>
            </a:r>
          </a:p>
          <a:p>
            <a:r>
              <a:rPr lang="en-US"/>
              <a:t/>
            </a:r>
          </a:p>
          <a:p>
            <a:r>
              <a:rPr lang="en-US"/>
              <a:t>“That behaviour can be stopped.”</a:t>
            </a:r>
          </a:p>
          <a:p>
            <a:r>
              <a:rPr lang="en-US"/>
              <a:t/>
            </a:r>
          </a:p>
          <a:p>
            <a:r>
              <a:rPr lang="en-US"/>
              <a:t>That shift is prevention.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LADIES – How Young Girls Lead in Relationships</a:t>
            </a:r>
          </a:p>
          <a:p>
            <a:r>
              <a:rPr lang="en-US"/>
              <a:t/>
            </a:r>
          </a:p>
          <a:p>
            <a:r>
              <a:rPr lang="en-US"/>
              <a:t>A framework for developing confidence, safety and social leadership</a:t>
            </a:r>
          </a:p>
          <a:p>
            <a:r>
              <a:rPr lang="en-US"/>
              <a:t/>
            </a:r>
          </a:p>
          <a:p>
            <a:r>
              <a:rPr lang="en-US"/>
              <a:t>L – Listen</a:t>
            </a:r>
          </a:p>
          <a:p>
            <a:r>
              <a:rPr lang="en-US"/>
              <a:t/>
            </a:r>
          </a:p>
          <a:p>
            <a:r>
              <a:rPr lang="en-US"/>
              <a:t>This is not passive listening.</a:t>
            </a:r>
          </a:p>
          <a:p>
            <a:r>
              <a:rPr lang="en-US"/>
              <a:t>It’s developing the ability to read situations, notice shifts in tone, and trust internal signals when something feels off.</a:t>
            </a:r>
          </a:p>
          <a:p>
            <a:r>
              <a:rPr lang="en-US"/>
              <a:t/>
            </a:r>
          </a:p>
          <a:p>
            <a:r>
              <a:rPr lang="en-US"/>
              <a:t>Girls are often socialised to ignore discomfort to keep the peace. LADIES teaches them to treat their feelings as valid information, not inconvenience.</a:t>
            </a:r>
          </a:p>
          <a:p>
            <a:r>
              <a:rPr lang="en-US"/>
              <a:t/>
            </a:r>
          </a:p>
          <a:p>
            <a:r>
              <a:rPr lang="en-US"/>
              <a:t>Adult aim: Build emotional literacy and early risk recognition.</a:t>
            </a:r>
          </a:p>
          <a:p>
            <a:r>
              <a:rPr lang="en-US"/>
              <a:t/>
            </a:r>
          </a:p>
          <a:p>
            <a:r>
              <a:rPr lang="en-US"/>
              <a:t>A – Accept</a:t>
            </a:r>
          </a:p>
          <a:p>
            <a:r>
              <a:rPr lang="en-US"/>
              <a:t/>
            </a:r>
          </a:p>
          <a:p>
            <a:r>
              <a:rPr lang="en-US"/>
              <a:t>Acceptance is about resisting comparison culture and internalised judgement.</a:t>
            </a:r>
          </a:p>
          <a:p>
            <a:r>
              <a:rPr lang="en-US"/>
              <a:t/>
            </a:r>
          </a:p>
          <a:p>
            <a:r>
              <a:rPr lang="en-US"/>
              <a:t>This is where we tackle shame, body criticism, peer pressure and conformity without naming ideology. Girls learn that difference is normal and that self-worth isn’t earned through approval.</a:t>
            </a:r>
          </a:p>
          <a:p>
            <a:r>
              <a:rPr lang="en-US"/>
              <a:t/>
            </a:r>
          </a:p>
          <a:p>
            <a:r>
              <a:rPr lang="en-US"/>
              <a:t>Adult aim: Reduce vulnerability to control by strengthening identity.</a:t>
            </a:r>
          </a:p>
          <a:p>
            <a:r>
              <a:rPr lang="en-US"/>
              <a:t/>
            </a:r>
          </a:p>
          <a:p>
            <a:r>
              <a:rPr lang="en-US"/>
              <a:t>D – Defend</a:t>
            </a:r>
          </a:p>
          <a:p>
            <a:r>
              <a:rPr lang="en-US"/>
              <a:t/>
            </a:r>
          </a:p>
          <a:p>
            <a:r>
              <a:rPr lang="en-US"/>
              <a:t>Defending is not confrontation training.</a:t>
            </a:r>
          </a:p>
          <a:p>
            <a:r>
              <a:rPr lang="en-US"/>
              <a:t>It’s boundary-setting, help-seeking, and refusing to normalise harm.</a:t>
            </a:r>
          </a:p>
          <a:p>
            <a:r>
              <a:rPr lang="en-US"/>
              <a:t/>
            </a:r>
          </a:p>
          <a:p>
            <a:r>
              <a:rPr lang="en-US"/>
              <a:t>Girls learn when to speak up, when to step away, and when to bring in support. This reframes safety as strength, not weakness.</a:t>
            </a:r>
          </a:p>
          <a:p>
            <a:r>
              <a:rPr lang="en-US"/>
              <a:t/>
            </a:r>
          </a:p>
          <a:p>
            <a:r>
              <a:rPr lang="en-US"/>
              <a:t>Adult aim: Replace silence with safe assertion.</a:t>
            </a:r>
          </a:p>
          <a:p>
            <a:r>
              <a:rPr lang="en-US"/>
              <a:t/>
            </a:r>
          </a:p>
          <a:p>
            <a:r>
              <a:rPr lang="en-US"/>
              <a:t>I – Include</a:t>
            </a:r>
          </a:p>
          <a:p>
            <a:r>
              <a:rPr lang="en-US"/>
              <a:t/>
            </a:r>
          </a:p>
          <a:p>
            <a:r>
              <a:rPr lang="en-US"/>
              <a:t>Inclusion is peer leadership.</a:t>
            </a:r>
          </a:p>
          <a:p>
            <a:r>
              <a:rPr lang="en-US"/>
              <a:t/>
            </a:r>
          </a:p>
          <a:p>
            <a:r>
              <a:rPr lang="en-US"/>
              <a:t>This addresses relational aggression, exclusion, gossip and social hierarchies. Girls learn how everyday choices shape group culture and who feels protected or isolated.</a:t>
            </a:r>
          </a:p>
          <a:p>
            <a:r>
              <a:rPr lang="en-US"/>
              <a:t/>
            </a:r>
          </a:p>
          <a:p>
            <a:r>
              <a:rPr lang="en-US"/>
              <a:t>Adult aim: Shift social power away from cruelty toward solidarity.</a:t>
            </a:r>
          </a:p>
          <a:p>
            <a:r>
              <a:rPr lang="en-US"/>
              <a:t/>
            </a:r>
          </a:p>
          <a:p>
            <a:r>
              <a:rPr lang="en-US"/>
              <a:t>E – Empower</a:t>
            </a:r>
          </a:p>
          <a:p>
            <a:r>
              <a:rPr lang="en-US"/>
              <a:t/>
            </a:r>
          </a:p>
          <a:p>
            <a:r>
              <a:rPr lang="en-US"/>
              <a:t>Empowerment is teaching girls to see themselves as capable actors, not passive recipients of behaviour.</a:t>
            </a:r>
          </a:p>
          <a:p>
            <a:r>
              <a:rPr lang="en-US"/>
              <a:t/>
            </a:r>
          </a:p>
          <a:p>
            <a:r>
              <a:rPr lang="en-US"/>
              <a:t>This is about encouragement, ambition, collective confidence and modelling respect for themselves and others.</a:t>
            </a:r>
          </a:p>
          <a:p>
            <a:r>
              <a:rPr lang="en-US"/>
              <a:t/>
            </a:r>
          </a:p>
          <a:p>
            <a:r>
              <a:rPr lang="en-US"/>
              <a:t>Adult aim: Build long-term resilience and leadership capacity.</a:t>
            </a:r>
          </a:p>
          <a:p>
            <a:r>
              <a:rPr lang="en-US"/>
              <a:t/>
            </a:r>
          </a:p>
          <a:p>
            <a:r>
              <a:rPr lang="en-US"/>
              <a:t>Bottom line</a:t>
            </a:r>
          </a:p>
          <a:p>
            <a:r>
              <a:rPr lang="en-US"/>
              <a:t/>
            </a:r>
          </a:p>
          <a:p>
            <a:r>
              <a:rPr lang="en-US"/>
              <a:t>LADIES is not about making girls behave.</a:t>
            </a:r>
          </a:p>
          <a:p>
            <a:r>
              <a:rPr lang="en-US"/>
              <a:t>It’s about giving them the tools to navigate power, protect dignity and lead culture change from childhood.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GENT, written for adults who understand this isn’t about manners. It’s about re-shaping masculine identity before it calcifies into entitlement or silence.</a:t>
            </a:r>
          </a:p>
          <a:p>
            <a:r>
              <a:rPr lang="en-US"/>
              <a:t/>
            </a:r>
          </a:p>
          <a:p>
            <a:r>
              <a:rPr lang="en-US"/>
              <a:t>GENT – How Boys Learn Respect</a:t>
            </a:r>
          </a:p>
          <a:p>
            <a:r>
              <a:rPr lang="en-US"/>
              <a:t/>
            </a:r>
          </a:p>
          <a:p>
            <a:r>
              <a:rPr lang="en-US"/>
              <a:t>A framework for developing healthy masculinity, responsibility and peer leadership</a:t>
            </a:r>
          </a:p>
          <a:p>
            <a:r>
              <a:rPr lang="en-US"/>
              <a:t/>
            </a:r>
          </a:p>
          <a:p>
            <a:r>
              <a:rPr lang="en-US"/>
              <a:t>G – Genuine</a:t>
            </a:r>
          </a:p>
          <a:p>
            <a:r>
              <a:rPr lang="en-US"/>
              <a:t/>
            </a:r>
          </a:p>
          <a:p>
            <a:r>
              <a:rPr lang="en-US"/>
              <a:t>This is about integrity, not niceness.</a:t>
            </a:r>
          </a:p>
          <a:p>
            <a:r>
              <a:rPr lang="en-US"/>
              <a:t/>
            </a:r>
          </a:p>
          <a:p>
            <a:r>
              <a:rPr lang="en-US"/>
              <a:t>Boys learn to align who they are in private with who they are in public. No performative toughness, no audience-dependent behaviour, no status games at the expense of others.</a:t>
            </a:r>
          </a:p>
          <a:p>
            <a:r>
              <a:rPr lang="en-US"/>
              <a:t/>
            </a:r>
          </a:p>
          <a:p>
            <a:r>
              <a:rPr lang="en-US"/>
              <a:t>This challenges the “be one person with the lads and another in front of adults” split that protects harm.</a:t>
            </a:r>
          </a:p>
          <a:p>
            <a:r>
              <a:rPr lang="en-US"/>
              <a:t/>
            </a:r>
          </a:p>
          <a:p>
            <a:r>
              <a:rPr lang="en-US"/>
              <a:t>Adult aim: Build congruence between values and actions.</a:t>
            </a:r>
          </a:p>
          <a:p>
            <a:r>
              <a:rPr lang="en-US"/>
              <a:t/>
            </a:r>
          </a:p>
          <a:p>
            <a:r>
              <a:rPr lang="en-US"/>
              <a:t>E – Empathy</a:t>
            </a:r>
          </a:p>
          <a:p>
            <a:r>
              <a:rPr lang="en-US"/>
              <a:t/>
            </a:r>
          </a:p>
          <a:p>
            <a:r>
              <a:rPr lang="en-US"/>
              <a:t>Empathy is not softness.</a:t>
            </a:r>
          </a:p>
          <a:p>
            <a:r>
              <a:rPr lang="en-US"/>
              <a:t>It is situational awareness.</a:t>
            </a:r>
          </a:p>
          <a:p>
            <a:r>
              <a:rPr lang="en-US"/>
              <a:t/>
            </a:r>
          </a:p>
          <a:p>
            <a:r>
              <a:rPr lang="en-US"/>
              <a:t>Boys learn to notice emotional cues, discomfort, silence, or withdrawal in peers. This is the foundation of consent, bystander intervention and non-violent leadership.</a:t>
            </a:r>
          </a:p>
          <a:p>
            <a:r>
              <a:rPr lang="en-US"/>
              <a:t/>
            </a:r>
          </a:p>
          <a:p>
            <a:r>
              <a:rPr lang="en-US"/>
              <a:t>It also directly counters the emotional ignorance that underpins bullying and misogyny.</a:t>
            </a:r>
          </a:p>
          <a:p>
            <a:r>
              <a:rPr lang="en-US"/>
              <a:t/>
            </a:r>
          </a:p>
          <a:p>
            <a:r>
              <a:rPr lang="en-US"/>
              <a:t>Adult aim: Develop emotional literacy without undermining confidence.</a:t>
            </a:r>
          </a:p>
          <a:p>
            <a:r>
              <a:rPr lang="en-US"/>
              <a:t/>
            </a:r>
          </a:p>
          <a:p>
            <a:r>
              <a:rPr lang="en-US"/>
              <a:t>N – Nurturing</a:t>
            </a:r>
          </a:p>
          <a:p>
            <a:r>
              <a:rPr lang="en-US"/>
              <a:t/>
            </a:r>
          </a:p>
          <a:p>
            <a:r>
              <a:rPr lang="en-US"/>
              <a:t>Nurturing reframes masculinity away from dominance toward protection and care.</a:t>
            </a:r>
          </a:p>
          <a:p>
            <a:r>
              <a:rPr lang="en-US"/>
              <a:t/>
            </a:r>
          </a:p>
          <a:p>
            <a:r>
              <a:rPr lang="en-US"/>
              <a:t>This is not about becoming passive. It is about recognising that strength includes creating safe spaces, supporting teammates and taking responsibility for group culture.</a:t>
            </a:r>
          </a:p>
          <a:p>
            <a:r>
              <a:rPr lang="en-US"/>
              <a:t/>
            </a:r>
          </a:p>
          <a:p>
            <a:r>
              <a:rPr lang="en-US"/>
              <a:t>It’s the bridge from aggression to guardianship.</a:t>
            </a:r>
          </a:p>
          <a:p>
            <a:r>
              <a:rPr lang="en-US"/>
              <a:t/>
            </a:r>
          </a:p>
          <a:p>
            <a:r>
              <a:rPr lang="en-US"/>
              <a:t>Adult aim: Replace control with care.</a:t>
            </a:r>
          </a:p>
          <a:p>
            <a:r>
              <a:rPr lang="en-US"/>
              <a:t/>
            </a:r>
          </a:p>
          <a:p>
            <a:r>
              <a:rPr lang="en-US"/>
              <a:t>T – Trustworthy</a:t>
            </a:r>
          </a:p>
          <a:p>
            <a:r>
              <a:rPr lang="en-US"/>
              <a:t/>
            </a:r>
          </a:p>
          <a:p>
            <a:r>
              <a:rPr lang="en-US"/>
              <a:t>Trust is the social currency of leadership.</a:t>
            </a:r>
          </a:p>
          <a:p>
            <a:r>
              <a:rPr lang="en-US"/>
              <a:t/>
            </a:r>
          </a:p>
          <a:p>
            <a:r>
              <a:rPr lang="en-US"/>
              <a:t>Boys learn that reliability, discretion and consistency are more powerful than bravado. This addresses gossip, betrayal and performative loyalty that fractures peer groups.</a:t>
            </a:r>
          </a:p>
          <a:p>
            <a:r>
              <a:rPr lang="en-US"/>
              <a:t/>
            </a:r>
          </a:p>
          <a:p>
            <a:r>
              <a:rPr lang="en-US"/>
              <a:t>Trustworthiness is also where accountability lives.</a:t>
            </a:r>
          </a:p>
          <a:p>
            <a:r>
              <a:rPr lang="en-US"/>
              <a:t/>
            </a:r>
          </a:p>
          <a:p>
            <a:r>
              <a:rPr lang="en-US"/>
              <a:t>Adult aim: Embed responsibility as a core masculine value.</a:t>
            </a:r>
          </a:p>
          <a:p>
            <a:r>
              <a:rPr lang="en-US"/>
              <a:t/>
            </a:r>
          </a:p>
          <a:p>
            <a:r>
              <a:rPr lang="en-US"/>
              <a:t>Bottom line</a:t>
            </a:r>
          </a:p>
          <a:p>
            <a:r>
              <a:rPr lang="en-US"/>
              <a:t/>
            </a:r>
          </a:p>
          <a:p>
            <a:r>
              <a:rPr lang="en-US"/>
              <a:t>GENT doesn’t ask boys to be less.</a:t>
            </a:r>
          </a:p>
          <a:p>
            <a:r>
              <a:rPr lang="en-US"/>
              <a:t>It asks them to be more deliberate, more responsible, and more aware of their impact.</a:t>
            </a:r>
          </a:p>
          <a:p>
            <a:r>
              <a:rPr lang="en-US"/>
              <a:t/>
            </a:r>
          </a:p>
          <a:p>
            <a:r>
              <a:rPr lang="en-US"/>
              <a:t>That is how you prevent harm without shaming.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Why this matters:</a:t>
            </a:r>
          </a:p>
          <a:p>
            <a:r>
              <a:rPr lang="en-US"/>
              <a:t>Ignoring boundaries is a serious warning sign.</a:t>
            </a:r>
          </a:p>
          <a:p>
            <a:r>
              <a:rPr lang="en-US"/>
              <a:t/>
            </a:r>
          </a:p>
          <a:p>
            <a:r>
              <a:rPr lang="en-US"/>
              <a:t>Group challenge:</a:t>
            </a:r>
          </a:p>
          <a:p>
            <a:r>
              <a:rPr lang="en-US"/>
              <a:t/>
            </a:r>
          </a:p>
          <a:p>
            <a:r>
              <a:rPr lang="en-US"/>
              <a:t>What makes this unacceptable?</a:t>
            </a:r>
          </a:p>
          <a:p>
            <a:r>
              <a:rPr lang="en-US"/>
              <a:t/>
            </a:r>
          </a:p>
          <a:p>
            <a:r>
              <a:rPr lang="en-US"/>
              <a:t>What’s the correct response after a “no”?</a:t>
            </a:r>
          </a:p>
          <a:p>
            <a:r>
              <a:rPr lang="en-US"/>
              <a:t/>
            </a:r>
          </a:p>
          <a:p>
            <a:r>
              <a:rPr lang="en-US"/>
              <a:t>Positive behaviour to counter:</a:t>
            </a:r>
          </a:p>
          <a:p>
            <a:r>
              <a:rPr lang="en-US"/>
              <a:t/>
            </a:r>
          </a:p>
          <a:p>
            <a:r>
              <a:rPr lang="en-US"/>
              <a:t>Accept boundaries immediately</a:t>
            </a:r>
          </a:p>
          <a:p>
            <a:r>
              <a:rPr lang="en-US"/>
              <a:t/>
            </a:r>
          </a:p>
          <a:p>
            <a:r>
              <a:rPr lang="en-US"/>
              <a:t>Remove pressure</a:t>
            </a:r>
          </a:p>
          <a:p>
            <a:r>
              <a:rPr lang="en-US"/>
              <a:t/>
            </a:r>
          </a:p>
          <a:p>
            <a:r>
              <a:rPr lang="en-US"/>
              <a:t>Respect consent without negotiation</a:t>
            </a:r>
          </a:p>
          <a:p>
            <a:r>
              <a:rPr lang="en-US"/>
              <a:t/>
            </a:r>
          </a:p>
          <a:p>
            <a:r>
              <a:rPr lang="en-US"/>
              <a:t>Key learning:</a:t>
            </a:r>
          </a:p>
          <a:p>
            <a:r>
              <a:rPr lang="en-US"/>
              <a:t>“No” isn’t a challenge. It’s a full sentence.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1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sv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2" Target="../notesSlides/notesSlide3.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1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9.png" Type="http://schemas.openxmlformats.org/officeDocument/2006/relationships/image"/><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20.png" Type="http://schemas.openxmlformats.org/officeDocument/2006/relationships/image"/><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21.png" Type="http://schemas.openxmlformats.org/officeDocument/2006/relationships/image"/><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22.png" Type="http://schemas.openxmlformats.org/officeDocument/2006/relationships/image"/><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23.png" Type="http://schemas.openxmlformats.org/officeDocument/2006/relationships/image"/><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2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2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2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svg" Type="http://schemas.openxmlformats.org/officeDocument/2006/relationships/image"/><Relationship Id="rId2" Target="../notesSlides/notesSlide6.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27.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29.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1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svg" Type="http://schemas.openxmlformats.org/officeDocument/2006/relationships/image"/><Relationship Id="rId11" Target="../media/image33.png" Type="http://schemas.openxmlformats.org/officeDocument/2006/relationships/image"/><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30.png" Type="http://schemas.openxmlformats.org/officeDocument/2006/relationships/image"/><Relationship Id="rId9" Target="../media/image31.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png" Type="http://schemas.openxmlformats.org/officeDocument/2006/relationships/image"/><Relationship Id="rId11" Target="../media/image37.svg" Type="http://schemas.openxmlformats.org/officeDocument/2006/relationships/image"/><Relationship Id="rId2" Target="../media/image12.pn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34.png" Type="http://schemas.openxmlformats.org/officeDocument/2006/relationships/image"/><Relationship Id="rId9" Target="../media/image3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38.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png" Type="http://schemas.openxmlformats.org/officeDocument/2006/relationships/image"/><Relationship Id="rId11" Target="../media/image37.svg" Type="http://schemas.openxmlformats.org/officeDocument/2006/relationships/image"/><Relationship Id="rId2" Target="../notesSlides/notesSlide10.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3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2.pn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 Id="rId6" Target="../media/image3.png" Type="http://schemas.openxmlformats.org/officeDocument/2006/relationships/image"/><Relationship Id="rId7" Target="../media/image4.png" Type="http://schemas.openxmlformats.org/officeDocument/2006/relationships/image"/><Relationship Id="rId8" Target="../media/image5.png" Type="http://schemas.openxmlformats.org/officeDocument/2006/relationships/image"/><Relationship Id="rId9" Target="../media/image3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2"/>
            <a:stretch>
              <a:fillRect l="0" t="0" r="0" b="0"/>
            </a:stretch>
          </a:blipFill>
        </p:spPr>
      </p:sp>
      <p:sp>
        <p:nvSpPr>
          <p:cNvPr name="Freeform 3" id="3"/>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3"/>
            <a:stretch>
              <a:fillRect l="0" t="0" r="0" b="0"/>
            </a:stretch>
          </a:blipFill>
        </p:spPr>
      </p:sp>
      <p:sp>
        <p:nvSpPr>
          <p:cNvPr name="Freeform 4" id="4"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4"/>
            <a:stretch>
              <a:fillRect l="0" t="0" r="0" b="0"/>
            </a:stretch>
          </a:blipFill>
        </p:spPr>
      </p:sp>
      <p:sp>
        <p:nvSpPr>
          <p:cNvPr name="Freeform 5" id="5"/>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5"/>
            <a:stretch>
              <a:fillRect l="0" t="0" r="0" b="0"/>
            </a:stretch>
          </a:blipFill>
        </p:spPr>
      </p:sp>
      <p:sp>
        <p:nvSpPr>
          <p:cNvPr name="Freeform 6" id="6"/>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6"/>
            <a:stretch>
              <a:fillRect l="0" t="0" r="0" b="0"/>
            </a:stretch>
          </a:blipFill>
        </p:spPr>
      </p:sp>
      <p:sp>
        <p:nvSpPr>
          <p:cNvPr name="Freeform 7" id="7"/>
          <p:cNvSpPr/>
          <p:nvPr/>
        </p:nvSpPr>
        <p:spPr>
          <a:xfrm flipH="false" flipV="false" rot="0">
            <a:off x="6313940" y="452790"/>
            <a:ext cx="5475255" cy="5475255"/>
          </a:xfrm>
          <a:custGeom>
            <a:avLst/>
            <a:gdLst/>
            <a:ahLst/>
            <a:cxnLst/>
            <a:rect r="r" b="b" t="t" l="l"/>
            <a:pathLst>
              <a:path h="5475255" w="5475255">
                <a:moveTo>
                  <a:pt x="0" y="0"/>
                </a:moveTo>
                <a:lnTo>
                  <a:pt x="5475255" y="0"/>
                </a:lnTo>
                <a:lnTo>
                  <a:pt x="5475255" y="5475255"/>
                </a:lnTo>
                <a:lnTo>
                  <a:pt x="0" y="5475255"/>
                </a:lnTo>
                <a:lnTo>
                  <a:pt x="0" y="0"/>
                </a:lnTo>
                <a:close/>
              </a:path>
            </a:pathLst>
          </a:custGeom>
          <a:blipFill>
            <a:blip r:embed="rId7"/>
            <a:stretch>
              <a:fillRect l="0" t="0" r="0" b="0"/>
            </a:stretch>
          </a:blipFill>
        </p:spPr>
      </p:sp>
      <p:sp>
        <p:nvSpPr>
          <p:cNvPr name="Freeform 8" id="8"/>
          <p:cNvSpPr/>
          <p:nvPr/>
        </p:nvSpPr>
        <p:spPr>
          <a:xfrm flipH="false" flipV="false" rot="0">
            <a:off x="10288338" y="6667600"/>
            <a:ext cx="728283" cy="409659"/>
          </a:xfrm>
          <a:custGeom>
            <a:avLst/>
            <a:gdLst/>
            <a:ahLst/>
            <a:cxnLst/>
            <a:rect r="r" b="b" t="t" l="l"/>
            <a:pathLst>
              <a:path h="409659" w="728283">
                <a:moveTo>
                  <a:pt x="0" y="0"/>
                </a:moveTo>
                <a:lnTo>
                  <a:pt x="728283" y="0"/>
                </a:lnTo>
                <a:lnTo>
                  <a:pt x="728283" y="409659"/>
                </a:lnTo>
                <a:lnTo>
                  <a:pt x="0" y="409659"/>
                </a:lnTo>
                <a:lnTo>
                  <a:pt x="0" y="0"/>
                </a:lnTo>
                <a:close/>
              </a:path>
            </a:pathLst>
          </a:custGeom>
          <a:blipFill>
            <a:blip r:embed="rId8"/>
            <a:stretch>
              <a:fillRect l="0" t="0" r="0" b="0"/>
            </a:stretch>
          </a:blipFill>
        </p:spPr>
      </p:sp>
      <p:sp>
        <p:nvSpPr>
          <p:cNvPr name="Freeform 9" id="9"/>
          <p:cNvSpPr/>
          <p:nvPr/>
        </p:nvSpPr>
        <p:spPr>
          <a:xfrm flipH="true" flipV="false" rot="0">
            <a:off x="6497110" y="966209"/>
            <a:ext cx="2762174" cy="2762174"/>
          </a:xfrm>
          <a:custGeom>
            <a:avLst/>
            <a:gdLst/>
            <a:ahLst/>
            <a:cxnLst/>
            <a:rect r="r" b="b" t="t" l="l"/>
            <a:pathLst>
              <a:path h="2762174" w="2762174">
                <a:moveTo>
                  <a:pt x="2762175" y="0"/>
                </a:moveTo>
                <a:lnTo>
                  <a:pt x="0" y="0"/>
                </a:lnTo>
                <a:lnTo>
                  <a:pt x="0" y="2762175"/>
                </a:lnTo>
                <a:lnTo>
                  <a:pt x="2762175" y="2762175"/>
                </a:lnTo>
                <a:lnTo>
                  <a:pt x="2762175" y="0"/>
                </a:lnTo>
                <a:close/>
              </a:path>
            </a:pathLst>
          </a:custGeom>
          <a:blipFill>
            <a:blip r:embed="rId9"/>
            <a:stretch>
              <a:fillRect l="0" t="0" r="0" b="0"/>
            </a:stretch>
          </a:blipFill>
        </p:spPr>
      </p:sp>
      <p:sp>
        <p:nvSpPr>
          <p:cNvPr name="Freeform 10" id="10"/>
          <p:cNvSpPr/>
          <p:nvPr/>
        </p:nvSpPr>
        <p:spPr>
          <a:xfrm flipH="false" flipV="false" rot="0">
            <a:off x="7448572" y="7192378"/>
            <a:ext cx="2649352" cy="1295588"/>
          </a:xfrm>
          <a:custGeom>
            <a:avLst/>
            <a:gdLst/>
            <a:ahLst/>
            <a:cxnLst/>
            <a:rect r="r" b="b" t="t" l="l"/>
            <a:pathLst>
              <a:path h="1295588" w="2649352">
                <a:moveTo>
                  <a:pt x="0" y="0"/>
                </a:moveTo>
                <a:lnTo>
                  <a:pt x="2649351" y="0"/>
                </a:lnTo>
                <a:lnTo>
                  <a:pt x="2649351" y="1295588"/>
                </a:lnTo>
                <a:lnTo>
                  <a:pt x="0" y="1295588"/>
                </a:lnTo>
                <a:lnTo>
                  <a:pt x="0" y="0"/>
                </a:lnTo>
                <a:close/>
              </a:path>
            </a:pathLst>
          </a:custGeom>
          <a:blipFill>
            <a:blip r:embed="rId10"/>
            <a:stretch>
              <a:fillRect l="0" t="0" r="0" b="0"/>
            </a:stretch>
          </a:blipFill>
        </p:spPr>
      </p:sp>
      <p:sp>
        <p:nvSpPr>
          <p:cNvPr name="TextBox 11" id="11"/>
          <p:cNvSpPr txBox="true"/>
          <p:nvPr/>
        </p:nvSpPr>
        <p:spPr>
          <a:xfrm rot="0">
            <a:off x="6687012" y="4639460"/>
            <a:ext cx="4958609" cy="2257206"/>
          </a:xfrm>
          <a:prstGeom prst="rect">
            <a:avLst/>
          </a:prstGeom>
        </p:spPr>
        <p:txBody>
          <a:bodyPr anchor="t" rtlCol="false" tIns="0" lIns="0" bIns="0" rIns="0">
            <a:spAutoFit/>
          </a:bodyPr>
          <a:lstStyle/>
          <a:p>
            <a:pPr algn="ctr">
              <a:lnSpc>
                <a:spcPts val="15911"/>
              </a:lnSpc>
            </a:pPr>
            <a:r>
              <a:rPr lang="en-US" b="true" sz="11365">
                <a:solidFill>
                  <a:srgbClr val="285007"/>
                </a:solidFill>
                <a:latin typeface="Cooper Hewitt Bold"/>
                <a:ea typeface="Cooper Hewitt Bold"/>
                <a:cs typeface="Cooper Hewitt Bold"/>
                <a:sym typeface="Cooper Hewitt Bold"/>
              </a:rPr>
              <a:t>G.E.N.T</a:t>
            </a:r>
          </a:p>
        </p:txBody>
      </p:sp>
      <p:sp>
        <p:nvSpPr>
          <p:cNvPr name="Freeform 12" id="12" descr="Upscale Image"/>
          <p:cNvSpPr/>
          <p:nvPr/>
        </p:nvSpPr>
        <p:spPr>
          <a:xfrm flipH="false" flipV="false" rot="0">
            <a:off x="6895979" y="6417286"/>
            <a:ext cx="1704464" cy="958761"/>
          </a:xfrm>
          <a:custGeom>
            <a:avLst/>
            <a:gdLst/>
            <a:ahLst/>
            <a:cxnLst/>
            <a:rect r="r" b="b" t="t" l="l"/>
            <a:pathLst>
              <a:path h="958761" w="1704464">
                <a:moveTo>
                  <a:pt x="0" y="0"/>
                </a:moveTo>
                <a:lnTo>
                  <a:pt x="1704464" y="0"/>
                </a:lnTo>
                <a:lnTo>
                  <a:pt x="1704464" y="958761"/>
                </a:lnTo>
                <a:lnTo>
                  <a:pt x="0" y="958761"/>
                </a:lnTo>
                <a:lnTo>
                  <a:pt x="0" y="0"/>
                </a:lnTo>
                <a:close/>
              </a:path>
            </a:pathLst>
          </a:custGeom>
          <a:blipFill>
            <a:blip r:embed="rId11"/>
            <a:stretch>
              <a:fillRect l="0" t="0" r="0" b="0"/>
            </a:stretch>
          </a:blipFill>
        </p:spPr>
      </p:sp>
      <p:sp>
        <p:nvSpPr>
          <p:cNvPr name="Freeform 13" id="13" descr="Upscale Image"/>
          <p:cNvSpPr/>
          <p:nvPr/>
        </p:nvSpPr>
        <p:spPr>
          <a:xfrm flipH="false" flipV="false" rot="0">
            <a:off x="8516561" y="6662709"/>
            <a:ext cx="1485446" cy="467916"/>
          </a:xfrm>
          <a:custGeom>
            <a:avLst/>
            <a:gdLst/>
            <a:ahLst/>
            <a:cxnLst/>
            <a:rect r="r" b="b" t="t" l="l"/>
            <a:pathLst>
              <a:path h="467916" w="1485446">
                <a:moveTo>
                  <a:pt x="0" y="0"/>
                </a:moveTo>
                <a:lnTo>
                  <a:pt x="1485447" y="0"/>
                </a:lnTo>
                <a:lnTo>
                  <a:pt x="1485447" y="467916"/>
                </a:lnTo>
                <a:lnTo>
                  <a:pt x="0" y="467916"/>
                </a:lnTo>
                <a:lnTo>
                  <a:pt x="0" y="0"/>
                </a:lnTo>
                <a:close/>
              </a:path>
            </a:pathLst>
          </a:custGeom>
          <a:blipFill>
            <a:blip r:embed="rId12"/>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9" id="9"/>
          <p:cNvSpPr/>
          <p:nvPr/>
        </p:nvSpPr>
        <p:spPr>
          <a:xfrm flipH="false" flipV="false" rot="0">
            <a:off x="5995559" y="1999186"/>
            <a:ext cx="6296882" cy="6288629"/>
          </a:xfrm>
          <a:custGeom>
            <a:avLst/>
            <a:gdLst/>
            <a:ahLst/>
            <a:cxnLst/>
            <a:rect r="r" b="b" t="t" l="l"/>
            <a:pathLst>
              <a:path h="6288629" w="6296882">
                <a:moveTo>
                  <a:pt x="0" y="0"/>
                </a:moveTo>
                <a:lnTo>
                  <a:pt x="6296882" y="0"/>
                </a:lnTo>
                <a:lnTo>
                  <a:pt x="6296882" y="6288628"/>
                </a:lnTo>
                <a:lnTo>
                  <a:pt x="0" y="6288628"/>
                </a:lnTo>
                <a:lnTo>
                  <a:pt x="0" y="0"/>
                </a:lnTo>
                <a:close/>
              </a:path>
            </a:pathLst>
          </a:custGeom>
          <a:blipFill>
            <a:blip r:embed="rId9"/>
            <a:stretch>
              <a:fillRect l="0" t="0" r="0" b="0"/>
            </a:stretch>
          </a:blipFill>
        </p:spPr>
      </p:sp>
      <p:sp>
        <p:nvSpPr>
          <p:cNvPr name="TextBox 10" id="10"/>
          <p:cNvSpPr txBox="true"/>
          <p:nvPr/>
        </p:nvSpPr>
        <p:spPr>
          <a:xfrm rot="0">
            <a:off x="12125245" y="159703"/>
            <a:ext cx="5134055" cy="1566545"/>
          </a:xfrm>
          <a:prstGeom prst="rect">
            <a:avLst/>
          </a:prstGeom>
        </p:spPr>
        <p:txBody>
          <a:bodyPr anchor="t" rtlCol="false" tIns="0" lIns="0" bIns="0" rIns="0">
            <a:spAutoFit/>
          </a:bodyPr>
          <a:lstStyle/>
          <a:p>
            <a:pPr algn="ctr">
              <a:lnSpc>
                <a:spcPts val="12880"/>
              </a:lnSpc>
            </a:pPr>
            <a:r>
              <a:rPr lang="en-US" sz="9200" b="true">
                <a:solidFill>
                  <a:srgbClr val="000000"/>
                </a:solidFill>
                <a:latin typeface="Canva Sans Bold"/>
                <a:ea typeface="Canva Sans Bold"/>
                <a:cs typeface="Canva Sans Bold"/>
                <a:sym typeface="Canva Sans Bold"/>
              </a:rPr>
              <a:t>My Story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9" id="9"/>
          <p:cNvSpPr/>
          <p:nvPr/>
        </p:nvSpPr>
        <p:spPr>
          <a:xfrm flipH="false" flipV="false" rot="0">
            <a:off x="3493371" y="1965021"/>
            <a:ext cx="11301259" cy="6356958"/>
          </a:xfrm>
          <a:custGeom>
            <a:avLst/>
            <a:gdLst/>
            <a:ahLst/>
            <a:cxnLst/>
            <a:rect r="r" b="b" t="t" l="l"/>
            <a:pathLst>
              <a:path h="6356958" w="11301259">
                <a:moveTo>
                  <a:pt x="0" y="0"/>
                </a:moveTo>
                <a:lnTo>
                  <a:pt x="11301258" y="0"/>
                </a:lnTo>
                <a:lnTo>
                  <a:pt x="11301258" y="6356958"/>
                </a:lnTo>
                <a:lnTo>
                  <a:pt x="0" y="6356958"/>
                </a:lnTo>
                <a:lnTo>
                  <a:pt x="0" y="0"/>
                </a:lnTo>
                <a:close/>
              </a:path>
            </a:pathLst>
          </a:custGeom>
          <a:blipFill>
            <a:blip r:embed="rId9"/>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9" id="9"/>
          <p:cNvSpPr/>
          <p:nvPr/>
        </p:nvSpPr>
        <p:spPr>
          <a:xfrm flipH="false" flipV="false" rot="0">
            <a:off x="2548875" y="923730"/>
            <a:ext cx="4204138" cy="4114800"/>
          </a:xfrm>
          <a:custGeom>
            <a:avLst/>
            <a:gdLst/>
            <a:ahLst/>
            <a:cxnLst/>
            <a:rect r="r" b="b" t="t" l="l"/>
            <a:pathLst>
              <a:path h="4114800" w="4204138">
                <a:moveTo>
                  <a:pt x="0" y="0"/>
                </a:moveTo>
                <a:lnTo>
                  <a:pt x="4204138" y="0"/>
                </a:lnTo>
                <a:lnTo>
                  <a:pt x="4204138"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0" id="10"/>
          <p:cNvSpPr/>
          <p:nvPr/>
        </p:nvSpPr>
        <p:spPr>
          <a:xfrm flipH="false" flipV="false" rot="10699245">
            <a:off x="10585420" y="4433417"/>
            <a:ext cx="4204138" cy="4114800"/>
          </a:xfrm>
          <a:custGeom>
            <a:avLst/>
            <a:gdLst/>
            <a:ahLst/>
            <a:cxnLst/>
            <a:rect r="r" b="b" t="t" l="l"/>
            <a:pathLst>
              <a:path h="4114800" w="4204138">
                <a:moveTo>
                  <a:pt x="0" y="0"/>
                </a:moveTo>
                <a:lnTo>
                  <a:pt x="4204138" y="0"/>
                </a:lnTo>
                <a:lnTo>
                  <a:pt x="4204138"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11" id="11"/>
          <p:cNvSpPr txBox="true"/>
          <p:nvPr/>
        </p:nvSpPr>
        <p:spPr>
          <a:xfrm rot="0">
            <a:off x="830630" y="5066774"/>
            <a:ext cx="8708333" cy="3195245"/>
          </a:xfrm>
          <a:prstGeom prst="rect">
            <a:avLst/>
          </a:prstGeom>
        </p:spPr>
        <p:txBody>
          <a:bodyPr anchor="t" rtlCol="false" tIns="0" lIns="0" bIns="0" rIns="0">
            <a:spAutoFit/>
          </a:bodyPr>
          <a:lstStyle/>
          <a:p>
            <a:pPr algn="ctr">
              <a:lnSpc>
                <a:spcPts val="12880"/>
              </a:lnSpc>
            </a:pPr>
            <a:r>
              <a:rPr lang="en-US" b="true" sz="9200">
                <a:solidFill>
                  <a:srgbClr val="285007"/>
                </a:solidFill>
                <a:latin typeface="Canva Sans Bold"/>
                <a:ea typeface="Canva Sans Bold"/>
                <a:cs typeface="Canva Sans Bold"/>
                <a:sym typeface="Canva Sans Bold"/>
              </a:rPr>
              <a:t>Thumbs up: Good </a:t>
            </a:r>
          </a:p>
        </p:txBody>
      </p:sp>
      <p:sp>
        <p:nvSpPr>
          <p:cNvPr name="TextBox 12" id="12"/>
          <p:cNvSpPr txBox="true"/>
          <p:nvPr/>
        </p:nvSpPr>
        <p:spPr>
          <a:xfrm rot="0">
            <a:off x="8086012" y="339257"/>
            <a:ext cx="8708333" cy="3195245"/>
          </a:xfrm>
          <a:prstGeom prst="rect">
            <a:avLst/>
          </a:prstGeom>
        </p:spPr>
        <p:txBody>
          <a:bodyPr anchor="t" rtlCol="false" tIns="0" lIns="0" bIns="0" rIns="0">
            <a:spAutoFit/>
          </a:bodyPr>
          <a:lstStyle/>
          <a:p>
            <a:pPr algn="ctr">
              <a:lnSpc>
                <a:spcPts val="12880"/>
              </a:lnSpc>
            </a:pPr>
            <a:r>
              <a:rPr lang="en-US" b="true" sz="9200">
                <a:solidFill>
                  <a:srgbClr val="FF3131"/>
                </a:solidFill>
                <a:latin typeface="Canva Sans Bold"/>
                <a:ea typeface="Canva Sans Bold"/>
                <a:cs typeface="Canva Sans Bold"/>
                <a:sym typeface="Canva Sans Bold"/>
              </a:rPr>
              <a:t>Thumbs Down: Bad</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TextBox 9" id="9"/>
          <p:cNvSpPr txBox="true"/>
          <p:nvPr/>
        </p:nvSpPr>
        <p:spPr>
          <a:xfrm rot="0">
            <a:off x="2637077" y="1830006"/>
            <a:ext cx="14016895" cy="1408190"/>
          </a:xfrm>
          <a:prstGeom prst="rect">
            <a:avLst/>
          </a:prstGeom>
        </p:spPr>
        <p:txBody>
          <a:bodyPr anchor="t" rtlCol="false" tIns="0" lIns="0" bIns="0" rIns="0">
            <a:spAutoFit/>
          </a:bodyPr>
          <a:lstStyle/>
          <a:p>
            <a:pPr algn="ctr">
              <a:lnSpc>
                <a:spcPts val="11562"/>
              </a:lnSpc>
              <a:spcBef>
                <a:spcPct val="0"/>
              </a:spcBef>
            </a:pPr>
            <a:r>
              <a:rPr lang="en-US" b="true" sz="8258">
                <a:solidFill>
                  <a:srgbClr val="280D62"/>
                </a:solidFill>
                <a:latin typeface="Canva Sans Bold"/>
                <a:ea typeface="Canva Sans Bold"/>
                <a:cs typeface="Canva Sans Bold"/>
                <a:sym typeface="Canva Sans Bold"/>
              </a:rPr>
              <a:t>Being Disrespectful to you  </a:t>
            </a:r>
          </a:p>
        </p:txBody>
      </p:sp>
      <p:sp>
        <p:nvSpPr>
          <p:cNvPr name="Freeform 10" id="10"/>
          <p:cNvSpPr/>
          <p:nvPr/>
        </p:nvSpPr>
        <p:spPr>
          <a:xfrm flipH="false" flipV="false" rot="0">
            <a:off x="10890762" y="6017516"/>
            <a:ext cx="1618561" cy="1584167"/>
          </a:xfrm>
          <a:custGeom>
            <a:avLst/>
            <a:gdLst/>
            <a:ahLst/>
            <a:cxnLst/>
            <a:rect r="r" b="b" t="t" l="l"/>
            <a:pathLst>
              <a:path h="1584167" w="1618561">
                <a:moveTo>
                  <a:pt x="0" y="0"/>
                </a:moveTo>
                <a:lnTo>
                  <a:pt x="1618561" y="0"/>
                </a:lnTo>
                <a:lnTo>
                  <a:pt x="1618561" y="1584166"/>
                </a:lnTo>
                <a:lnTo>
                  <a:pt x="0" y="15841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0699245">
            <a:off x="12818248" y="6519850"/>
            <a:ext cx="1595204" cy="1561306"/>
          </a:xfrm>
          <a:custGeom>
            <a:avLst/>
            <a:gdLst/>
            <a:ahLst/>
            <a:cxnLst/>
            <a:rect r="r" b="b" t="t" l="l"/>
            <a:pathLst>
              <a:path h="1561306" w="1595204">
                <a:moveTo>
                  <a:pt x="0" y="0"/>
                </a:moveTo>
                <a:lnTo>
                  <a:pt x="1595204" y="0"/>
                </a:lnTo>
                <a:lnTo>
                  <a:pt x="1595204" y="1561306"/>
                </a:lnTo>
                <a:lnTo>
                  <a:pt x="0" y="156130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9" id="9"/>
          <p:cNvSpPr/>
          <p:nvPr/>
        </p:nvSpPr>
        <p:spPr>
          <a:xfrm flipH="false" flipV="false" rot="0">
            <a:off x="10890762" y="6017516"/>
            <a:ext cx="1618561" cy="1584167"/>
          </a:xfrm>
          <a:custGeom>
            <a:avLst/>
            <a:gdLst/>
            <a:ahLst/>
            <a:cxnLst/>
            <a:rect r="r" b="b" t="t" l="l"/>
            <a:pathLst>
              <a:path h="1584167" w="1618561">
                <a:moveTo>
                  <a:pt x="0" y="0"/>
                </a:moveTo>
                <a:lnTo>
                  <a:pt x="1618561" y="0"/>
                </a:lnTo>
                <a:lnTo>
                  <a:pt x="1618561" y="1584166"/>
                </a:lnTo>
                <a:lnTo>
                  <a:pt x="0" y="15841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10699245">
            <a:off x="12818248" y="6519850"/>
            <a:ext cx="1595204" cy="1561306"/>
          </a:xfrm>
          <a:custGeom>
            <a:avLst/>
            <a:gdLst/>
            <a:ahLst/>
            <a:cxnLst/>
            <a:rect r="r" b="b" t="t" l="l"/>
            <a:pathLst>
              <a:path h="1561306" w="1595204">
                <a:moveTo>
                  <a:pt x="0" y="0"/>
                </a:moveTo>
                <a:lnTo>
                  <a:pt x="1595204" y="0"/>
                </a:lnTo>
                <a:lnTo>
                  <a:pt x="1595204" y="1561306"/>
                </a:lnTo>
                <a:lnTo>
                  <a:pt x="0" y="156130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2284350" y="2633633"/>
            <a:ext cx="13670281" cy="1342393"/>
          </a:xfrm>
          <a:prstGeom prst="rect">
            <a:avLst/>
          </a:prstGeom>
        </p:spPr>
        <p:txBody>
          <a:bodyPr anchor="t" rtlCol="false" tIns="0" lIns="0" bIns="0" rIns="0">
            <a:spAutoFit/>
          </a:bodyPr>
          <a:lstStyle/>
          <a:p>
            <a:pPr algn="ctr">
              <a:lnSpc>
                <a:spcPts val="11059"/>
              </a:lnSpc>
              <a:spcBef>
                <a:spcPct val="0"/>
              </a:spcBef>
            </a:pPr>
            <a:r>
              <a:rPr lang="en-US" b="true" sz="7899">
                <a:solidFill>
                  <a:srgbClr val="280D62"/>
                </a:solidFill>
                <a:latin typeface="Canva Sans Bold"/>
                <a:ea typeface="Canva Sans Bold"/>
                <a:cs typeface="Canva Sans Bold"/>
                <a:sym typeface="Canva Sans Bold"/>
              </a:rPr>
              <a:t>Being Ignorant towards you </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9" id="9"/>
          <p:cNvSpPr/>
          <p:nvPr/>
        </p:nvSpPr>
        <p:spPr>
          <a:xfrm flipH="false" flipV="false" rot="0">
            <a:off x="10890762" y="6017516"/>
            <a:ext cx="1618561" cy="1584167"/>
          </a:xfrm>
          <a:custGeom>
            <a:avLst/>
            <a:gdLst/>
            <a:ahLst/>
            <a:cxnLst/>
            <a:rect r="r" b="b" t="t" l="l"/>
            <a:pathLst>
              <a:path h="1584167" w="1618561">
                <a:moveTo>
                  <a:pt x="0" y="0"/>
                </a:moveTo>
                <a:lnTo>
                  <a:pt x="1618561" y="0"/>
                </a:lnTo>
                <a:lnTo>
                  <a:pt x="1618561" y="1584166"/>
                </a:lnTo>
                <a:lnTo>
                  <a:pt x="0" y="15841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10699245">
            <a:off x="12818248" y="6519850"/>
            <a:ext cx="1595204" cy="1561306"/>
          </a:xfrm>
          <a:custGeom>
            <a:avLst/>
            <a:gdLst/>
            <a:ahLst/>
            <a:cxnLst/>
            <a:rect r="r" b="b" t="t" l="l"/>
            <a:pathLst>
              <a:path h="1561306" w="1595204">
                <a:moveTo>
                  <a:pt x="0" y="0"/>
                </a:moveTo>
                <a:lnTo>
                  <a:pt x="1595204" y="0"/>
                </a:lnTo>
                <a:lnTo>
                  <a:pt x="1595204" y="1561306"/>
                </a:lnTo>
                <a:lnTo>
                  <a:pt x="0" y="156130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478580" y="4260656"/>
            <a:ext cx="4583231" cy="4165011"/>
          </a:xfrm>
          <a:custGeom>
            <a:avLst/>
            <a:gdLst/>
            <a:ahLst/>
            <a:cxnLst/>
            <a:rect r="r" b="b" t="t" l="l"/>
            <a:pathLst>
              <a:path h="4165011" w="4583231">
                <a:moveTo>
                  <a:pt x="0" y="0"/>
                </a:moveTo>
                <a:lnTo>
                  <a:pt x="4583231" y="0"/>
                </a:lnTo>
                <a:lnTo>
                  <a:pt x="4583231" y="4165011"/>
                </a:lnTo>
                <a:lnTo>
                  <a:pt x="0" y="4165011"/>
                </a:lnTo>
                <a:lnTo>
                  <a:pt x="0" y="0"/>
                </a:lnTo>
                <a:close/>
              </a:path>
            </a:pathLst>
          </a:custGeom>
          <a:blipFill>
            <a:blip r:embed="rId12"/>
            <a:stretch>
              <a:fillRect l="0" t="0" r="0" b="0"/>
            </a:stretch>
          </a:blipFill>
        </p:spPr>
      </p:sp>
      <p:sp>
        <p:nvSpPr>
          <p:cNvPr name="TextBox 12" id="12"/>
          <p:cNvSpPr txBox="true"/>
          <p:nvPr/>
        </p:nvSpPr>
        <p:spPr>
          <a:xfrm rot="0">
            <a:off x="1028700" y="2727167"/>
            <a:ext cx="15367992" cy="1009613"/>
          </a:xfrm>
          <a:prstGeom prst="rect">
            <a:avLst/>
          </a:prstGeom>
        </p:spPr>
        <p:txBody>
          <a:bodyPr anchor="t" rtlCol="false" tIns="0" lIns="0" bIns="0" rIns="0">
            <a:spAutoFit/>
          </a:bodyPr>
          <a:lstStyle/>
          <a:p>
            <a:pPr algn="ctr">
              <a:lnSpc>
                <a:spcPts val="8399"/>
              </a:lnSpc>
              <a:spcBef>
                <a:spcPct val="0"/>
              </a:spcBef>
            </a:pPr>
            <a:r>
              <a:rPr lang="en-US" b="true" sz="5999">
                <a:solidFill>
                  <a:srgbClr val="280D62"/>
                </a:solidFill>
                <a:latin typeface="Canva Sans Bold"/>
                <a:ea typeface="Canva Sans Bold"/>
                <a:cs typeface="Canva Sans Bold"/>
                <a:sym typeface="Canva Sans Bold"/>
              </a:rPr>
              <a:t>Someone tells you what to do </a:t>
            </a:r>
            <a:r>
              <a:rPr lang="en-US" b="true" sz="5999" u="sng">
                <a:solidFill>
                  <a:srgbClr val="280D62"/>
                </a:solidFill>
                <a:latin typeface="Canva Sans Bold"/>
                <a:ea typeface="Canva Sans Bold"/>
                <a:cs typeface="Canva Sans Bold"/>
                <a:sym typeface="Canva Sans Bold"/>
              </a:rPr>
              <a:t>all the time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9" id="9"/>
          <p:cNvSpPr/>
          <p:nvPr/>
        </p:nvSpPr>
        <p:spPr>
          <a:xfrm flipH="false" flipV="false" rot="0">
            <a:off x="10890762" y="6017516"/>
            <a:ext cx="1618561" cy="1584167"/>
          </a:xfrm>
          <a:custGeom>
            <a:avLst/>
            <a:gdLst/>
            <a:ahLst/>
            <a:cxnLst/>
            <a:rect r="r" b="b" t="t" l="l"/>
            <a:pathLst>
              <a:path h="1584167" w="1618561">
                <a:moveTo>
                  <a:pt x="0" y="0"/>
                </a:moveTo>
                <a:lnTo>
                  <a:pt x="1618561" y="0"/>
                </a:lnTo>
                <a:lnTo>
                  <a:pt x="1618561" y="1584166"/>
                </a:lnTo>
                <a:lnTo>
                  <a:pt x="0" y="15841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10699245">
            <a:off x="12818248" y="6519850"/>
            <a:ext cx="1595204" cy="1561306"/>
          </a:xfrm>
          <a:custGeom>
            <a:avLst/>
            <a:gdLst/>
            <a:ahLst/>
            <a:cxnLst/>
            <a:rect r="r" b="b" t="t" l="l"/>
            <a:pathLst>
              <a:path h="1561306" w="1595204">
                <a:moveTo>
                  <a:pt x="0" y="0"/>
                </a:moveTo>
                <a:lnTo>
                  <a:pt x="1595204" y="0"/>
                </a:lnTo>
                <a:lnTo>
                  <a:pt x="1595204" y="1561306"/>
                </a:lnTo>
                <a:lnTo>
                  <a:pt x="0" y="156130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590027" y="4431485"/>
            <a:ext cx="4965636" cy="4407002"/>
          </a:xfrm>
          <a:custGeom>
            <a:avLst/>
            <a:gdLst/>
            <a:ahLst/>
            <a:cxnLst/>
            <a:rect r="r" b="b" t="t" l="l"/>
            <a:pathLst>
              <a:path h="4407002" w="4965636">
                <a:moveTo>
                  <a:pt x="0" y="0"/>
                </a:moveTo>
                <a:lnTo>
                  <a:pt x="4965637" y="0"/>
                </a:lnTo>
                <a:lnTo>
                  <a:pt x="4965637" y="4407002"/>
                </a:lnTo>
                <a:lnTo>
                  <a:pt x="0" y="4407002"/>
                </a:lnTo>
                <a:lnTo>
                  <a:pt x="0" y="0"/>
                </a:lnTo>
                <a:close/>
              </a:path>
            </a:pathLst>
          </a:custGeom>
          <a:blipFill>
            <a:blip r:embed="rId12"/>
            <a:stretch>
              <a:fillRect l="0" t="0" r="0" b="0"/>
            </a:stretch>
          </a:blipFill>
        </p:spPr>
      </p:sp>
      <p:sp>
        <p:nvSpPr>
          <p:cNvPr name="TextBox 12" id="12"/>
          <p:cNvSpPr txBox="true"/>
          <p:nvPr/>
        </p:nvSpPr>
        <p:spPr>
          <a:xfrm rot="0">
            <a:off x="3571089" y="1626614"/>
            <a:ext cx="11256328" cy="1309371"/>
          </a:xfrm>
          <a:prstGeom prst="rect">
            <a:avLst/>
          </a:prstGeom>
        </p:spPr>
        <p:txBody>
          <a:bodyPr anchor="t" rtlCol="false" tIns="0" lIns="0" bIns="0" rIns="0">
            <a:spAutoFit/>
          </a:bodyPr>
          <a:lstStyle/>
          <a:p>
            <a:pPr algn="ctr">
              <a:lnSpc>
                <a:spcPts val="10779"/>
              </a:lnSpc>
              <a:spcBef>
                <a:spcPct val="0"/>
              </a:spcBef>
            </a:pPr>
            <a:r>
              <a:rPr lang="en-US" b="true" sz="7699">
                <a:solidFill>
                  <a:srgbClr val="280D62"/>
                </a:solidFill>
                <a:latin typeface="Canva Sans Bold"/>
                <a:ea typeface="Canva Sans Bold"/>
                <a:cs typeface="Canva Sans Bold"/>
                <a:sym typeface="Canva Sans Bold"/>
              </a:rPr>
              <a:t>You do what they want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9" id="9"/>
          <p:cNvSpPr/>
          <p:nvPr/>
        </p:nvSpPr>
        <p:spPr>
          <a:xfrm flipH="false" flipV="false" rot="0">
            <a:off x="10890762" y="6017516"/>
            <a:ext cx="1618561" cy="1584167"/>
          </a:xfrm>
          <a:custGeom>
            <a:avLst/>
            <a:gdLst/>
            <a:ahLst/>
            <a:cxnLst/>
            <a:rect r="r" b="b" t="t" l="l"/>
            <a:pathLst>
              <a:path h="1584167" w="1618561">
                <a:moveTo>
                  <a:pt x="0" y="0"/>
                </a:moveTo>
                <a:lnTo>
                  <a:pt x="1618561" y="0"/>
                </a:lnTo>
                <a:lnTo>
                  <a:pt x="1618561" y="1584166"/>
                </a:lnTo>
                <a:lnTo>
                  <a:pt x="0" y="15841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10699245">
            <a:off x="12818248" y="6519850"/>
            <a:ext cx="1595204" cy="1561306"/>
          </a:xfrm>
          <a:custGeom>
            <a:avLst/>
            <a:gdLst/>
            <a:ahLst/>
            <a:cxnLst/>
            <a:rect r="r" b="b" t="t" l="l"/>
            <a:pathLst>
              <a:path h="1561306" w="1595204">
                <a:moveTo>
                  <a:pt x="0" y="0"/>
                </a:moveTo>
                <a:lnTo>
                  <a:pt x="1595204" y="0"/>
                </a:lnTo>
                <a:lnTo>
                  <a:pt x="1595204" y="1561306"/>
                </a:lnTo>
                <a:lnTo>
                  <a:pt x="0" y="156130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724686" y="4393522"/>
            <a:ext cx="4249803" cy="3994815"/>
          </a:xfrm>
          <a:custGeom>
            <a:avLst/>
            <a:gdLst/>
            <a:ahLst/>
            <a:cxnLst/>
            <a:rect r="r" b="b" t="t" l="l"/>
            <a:pathLst>
              <a:path h="3994815" w="4249803">
                <a:moveTo>
                  <a:pt x="0" y="0"/>
                </a:moveTo>
                <a:lnTo>
                  <a:pt x="4249803" y="0"/>
                </a:lnTo>
                <a:lnTo>
                  <a:pt x="4249803" y="3994814"/>
                </a:lnTo>
                <a:lnTo>
                  <a:pt x="0" y="3994814"/>
                </a:lnTo>
                <a:lnTo>
                  <a:pt x="0" y="0"/>
                </a:lnTo>
                <a:close/>
              </a:path>
            </a:pathLst>
          </a:custGeom>
          <a:blipFill>
            <a:blip r:embed="rId12"/>
            <a:stretch>
              <a:fillRect l="0" t="0" r="0" b="0"/>
            </a:stretch>
          </a:blipFill>
        </p:spPr>
      </p:sp>
      <p:sp>
        <p:nvSpPr>
          <p:cNvPr name="TextBox 12" id="12"/>
          <p:cNvSpPr txBox="true"/>
          <p:nvPr/>
        </p:nvSpPr>
        <p:spPr>
          <a:xfrm rot="0">
            <a:off x="3002096" y="2420512"/>
            <a:ext cx="11864341" cy="1409475"/>
          </a:xfrm>
          <a:prstGeom prst="rect">
            <a:avLst/>
          </a:prstGeom>
        </p:spPr>
        <p:txBody>
          <a:bodyPr anchor="t" rtlCol="false" tIns="0" lIns="0" bIns="0" rIns="0">
            <a:spAutoFit/>
          </a:bodyPr>
          <a:lstStyle/>
          <a:p>
            <a:pPr algn="ctr">
              <a:lnSpc>
                <a:spcPts val="11562"/>
              </a:lnSpc>
              <a:spcBef>
                <a:spcPct val="0"/>
              </a:spcBef>
            </a:pPr>
            <a:r>
              <a:rPr lang="en-US" b="true" sz="8258">
                <a:solidFill>
                  <a:srgbClr val="280D62"/>
                </a:solidFill>
                <a:latin typeface="Canva Sans Bold"/>
                <a:ea typeface="Canva Sans Bold"/>
                <a:cs typeface="Canva Sans Bold"/>
                <a:sym typeface="Canva Sans Bold"/>
              </a:rPr>
              <a:t>You treat people kindly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9" id="9"/>
          <p:cNvSpPr/>
          <p:nvPr/>
        </p:nvSpPr>
        <p:spPr>
          <a:xfrm flipH="false" flipV="false" rot="0">
            <a:off x="9036289" y="3559333"/>
            <a:ext cx="3062056" cy="2996987"/>
          </a:xfrm>
          <a:custGeom>
            <a:avLst/>
            <a:gdLst/>
            <a:ahLst/>
            <a:cxnLst/>
            <a:rect r="r" b="b" t="t" l="l"/>
            <a:pathLst>
              <a:path h="2996987" w="3062056">
                <a:moveTo>
                  <a:pt x="0" y="0"/>
                </a:moveTo>
                <a:lnTo>
                  <a:pt x="3062056" y="0"/>
                </a:lnTo>
                <a:lnTo>
                  <a:pt x="3062056" y="2996987"/>
                </a:lnTo>
                <a:lnTo>
                  <a:pt x="0" y="299698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10699245">
            <a:off x="13295953" y="2744571"/>
            <a:ext cx="4078997" cy="3992318"/>
          </a:xfrm>
          <a:custGeom>
            <a:avLst/>
            <a:gdLst/>
            <a:ahLst/>
            <a:cxnLst/>
            <a:rect r="r" b="b" t="t" l="l"/>
            <a:pathLst>
              <a:path h="3992318" w="4078997">
                <a:moveTo>
                  <a:pt x="0" y="0"/>
                </a:moveTo>
                <a:lnTo>
                  <a:pt x="4078997" y="0"/>
                </a:lnTo>
                <a:lnTo>
                  <a:pt x="4078997" y="3992318"/>
                </a:lnTo>
                <a:lnTo>
                  <a:pt x="0" y="399231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403202" y="2467928"/>
            <a:ext cx="6885575" cy="6214231"/>
          </a:xfrm>
          <a:custGeom>
            <a:avLst/>
            <a:gdLst/>
            <a:ahLst/>
            <a:cxnLst/>
            <a:rect r="r" b="b" t="t" l="l"/>
            <a:pathLst>
              <a:path h="6214231" w="6885575">
                <a:moveTo>
                  <a:pt x="0" y="0"/>
                </a:moveTo>
                <a:lnTo>
                  <a:pt x="6885575" y="0"/>
                </a:lnTo>
                <a:lnTo>
                  <a:pt x="6885575" y="6214232"/>
                </a:lnTo>
                <a:lnTo>
                  <a:pt x="0" y="6214232"/>
                </a:lnTo>
                <a:lnTo>
                  <a:pt x="0" y="0"/>
                </a:lnTo>
                <a:close/>
              </a:path>
            </a:pathLst>
          </a:custGeom>
          <a:blipFill>
            <a:blip r:embed="rId12"/>
            <a:stretch>
              <a:fillRect l="0" t="0" r="0" b="0"/>
            </a:stretch>
          </a:blipFill>
        </p:spPr>
      </p:sp>
      <p:sp>
        <p:nvSpPr>
          <p:cNvPr name="TextBox 12" id="12"/>
          <p:cNvSpPr txBox="true"/>
          <p:nvPr/>
        </p:nvSpPr>
        <p:spPr>
          <a:xfrm rot="0">
            <a:off x="4845989" y="356099"/>
            <a:ext cx="12586581" cy="1409512"/>
          </a:xfrm>
          <a:prstGeom prst="rect">
            <a:avLst/>
          </a:prstGeom>
        </p:spPr>
        <p:txBody>
          <a:bodyPr anchor="t" rtlCol="false" tIns="0" lIns="0" bIns="0" rIns="0">
            <a:spAutoFit/>
          </a:bodyPr>
          <a:lstStyle/>
          <a:p>
            <a:pPr algn="ctr">
              <a:lnSpc>
                <a:spcPts val="11562"/>
              </a:lnSpc>
              <a:spcBef>
                <a:spcPct val="0"/>
              </a:spcBef>
            </a:pPr>
            <a:r>
              <a:rPr lang="en-US" b="true" sz="8258">
                <a:solidFill>
                  <a:srgbClr val="280D62"/>
                </a:solidFill>
                <a:latin typeface="Canva Sans Bold"/>
                <a:ea typeface="Canva Sans Bold"/>
                <a:cs typeface="Canva Sans Bold"/>
                <a:sym typeface="Canva Sans Bold"/>
              </a:rPr>
              <a:t>Emotional Manipulation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9" id="9"/>
          <p:cNvSpPr/>
          <p:nvPr/>
        </p:nvSpPr>
        <p:spPr>
          <a:xfrm flipH="false" flipV="false" rot="0">
            <a:off x="9815338" y="4964944"/>
            <a:ext cx="2693985" cy="2636738"/>
          </a:xfrm>
          <a:custGeom>
            <a:avLst/>
            <a:gdLst/>
            <a:ahLst/>
            <a:cxnLst/>
            <a:rect r="r" b="b" t="t" l="l"/>
            <a:pathLst>
              <a:path h="2636738" w="2693985">
                <a:moveTo>
                  <a:pt x="0" y="0"/>
                </a:moveTo>
                <a:lnTo>
                  <a:pt x="2693985" y="0"/>
                </a:lnTo>
                <a:lnTo>
                  <a:pt x="2693985" y="2636738"/>
                </a:lnTo>
                <a:lnTo>
                  <a:pt x="0" y="263673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10699245">
            <a:off x="12801419" y="5371517"/>
            <a:ext cx="2751409" cy="2692941"/>
          </a:xfrm>
          <a:custGeom>
            <a:avLst/>
            <a:gdLst/>
            <a:ahLst/>
            <a:cxnLst/>
            <a:rect r="r" b="b" t="t" l="l"/>
            <a:pathLst>
              <a:path h="2692941" w="2751409">
                <a:moveTo>
                  <a:pt x="0" y="0"/>
                </a:moveTo>
                <a:lnTo>
                  <a:pt x="2751408" y="0"/>
                </a:lnTo>
                <a:lnTo>
                  <a:pt x="2751408" y="2692941"/>
                </a:lnTo>
                <a:lnTo>
                  <a:pt x="0" y="269294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2707458" y="4118545"/>
            <a:ext cx="6041664" cy="3881769"/>
          </a:xfrm>
          <a:custGeom>
            <a:avLst/>
            <a:gdLst/>
            <a:ahLst/>
            <a:cxnLst/>
            <a:rect r="r" b="b" t="t" l="l"/>
            <a:pathLst>
              <a:path h="3881769" w="6041664">
                <a:moveTo>
                  <a:pt x="0" y="0"/>
                </a:moveTo>
                <a:lnTo>
                  <a:pt x="6041665" y="0"/>
                </a:lnTo>
                <a:lnTo>
                  <a:pt x="6041665" y="3881770"/>
                </a:lnTo>
                <a:lnTo>
                  <a:pt x="0" y="3881770"/>
                </a:lnTo>
                <a:lnTo>
                  <a:pt x="0" y="0"/>
                </a:lnTo>
                <a:close/>
              </a:path>
            </a:pathLst>
          </a:custGeom>
          <a:blipFill>
            <a:blip r:embed="rId12"/>
            <a:stretch>
              <a:fillRect l="0" t="0" r="0" b="0"/>
            </a:stretch>
          </a:blipFill>
        </p:spPr>
      </p:sp>
      <p:sp>
        <p:nvSpPr>
          <p:cNvPr name="TextBox 12" id="12"/>
          <p:cNvSpPr txBox="true"/>
          <p:nvPr/>
        </p:nvSpPr>
        <p:spPr>
          <a:xfrm rot="0">
            <a:off x="2566174" y="1473820"/>
            <a:ext cx="13266158" cy="1748479"/>
          </a:xfrm>
          <a:prstGeom prst="rect">
            <a:avLst/>
          </a:prstGeom>
        </p:spPr>
        <p:txBody>
          <a:bodyPr anchor="t" rtlCol="false" tIns="0" lIns="0" bIns="0" rIns="0">
            <a:spAutoFit/>
          </a:bodyPr>
          <a:lstStyle/>
          <a:p>
            <a:pPr algn="ctr">
              <a:lnSpc>
                <a:spcPts val="14242"/>
              </a:lnSpc>
              <a:spcBef>
                <a:spcPct val="0"/>
              </a:spcBef>
            </a:pPr>
            <a:r>
              <a:rPr lang="en-US" b="true" sz="10172">
                <a:solidFill>
                  <a:srgbClr val="280D62"/>
                </a:solidFill>
                <a:latin typeface="Canva Sans Bold"/>
                <a:ea typeface="Canva Sans Bold"/>
                <a:cs typeface="Canva Sans Bold"/>
                <a:sym typeface="Canva Sans Bold"/>
              </a:rPr>
              <a:t>Making AI deepfakes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9" id="9"/>
          <p:cNvSpPr/>
          <p:nvPr/>
        </p:nvSpPr>
        <p:spPr>
          <a:xfrm flipH="false" flipV="false" rot="0">
            <a:off x="1294312" y="3990060"/>
            <a:ext cx="4433978" cy="5172106"/>
          </a:xfrm>
          <a:custGeom>
            <a:avLst/>
            <a:gdLst/>
            <a:ahLst/>
            <a:cxnLst/>
            <a:rect r="r" b="b" t="t" l="l"/>
            <a:pathLst>
              <a:path h="5172106" w="4433978">
                <a:moveTo>
                  <a:pt x="0" y="0"/>
                </a:moveTo>
                <a:lnTo>
                  <a:pt x="4433979" y="0"/>
                </a:lnTo>
                <a:lnTo>
                  <a:pt x="4433979" y="5172106"/>
                </a:lnTo>
                <a:lnTo>
                  <a:pt x="0" y="5172106"/>
                </a:lnTo>
                <a:lnTo>
                  <a:pt x="0" y="0"/>
                </a:lnTo>
                <a:close/>
              </a:path>
            </a:pathLst>
          </a:custGeom>
          <a:blipFill>
            <a:blip r:embed="rId8"/>
            <a:stretch>
              <a:fillRect l="0" t="-22908" r="0" b="0"/>
            </a:stretch>
          </a:blipFill>
        </p:spPr>
      </p:sp>
      <p:sp>
        <p:nvSpPr>
          <p:cNvPr name="TextBox 10" id="10"/>
          <p:cNvSpPr txBox="true"/>
          <p:nvPr/>
        </p:nvSpPr>
        <p:spPr>
          <a:xfrm rot="0">
            <a:off x="2626858" y="822283"/>
            <a:ext cx="14494773" cy="1284653"/>
          </a:xfrm>
          <a:prstGeom prst="rect">
            <a:avLst/>
          </a:prstGeom>
        </p:spPr>
        <p:txBody>
          <a:bodyPr anchor="t" rtlCol="false" tIns="0" lIns="0" bIns="0" rIns="0">
            <a:spAutoFit/>
          </a:bodyPr>
          <a:lstStyle/>
          <a:p>
            <a:pPr algn="ctr">
              <a:lnSpc>
                <a:spcPts val="10488"/>
              </a:lnSpc>
              <a:spcBef>
                <a:spcPct val="0"/>
              </a:spcBef>
            </a:pPr>
            <a:r>
              <a:rPr lang="en-US" b="true" sz="7492">
                <a:solidFill>
                  <a:srgbClr val="280D62"/>
                </a:solidFill>
                <a:latin typeface="Canva Sans Bold"/>
                <a:ea typeface="Canva Sans Bold"/>
                <a:cs typeface="Canva Sans Bold"/>
                <a:sym typeface="Canva Sans Bold"/>
              </a:rPr>
              <a:t>Misogyny</a:t>
            </a:r>
          </a:p>
        </p:txBody>
      </p:sp>
      <p:sp>
        <p:nvSpPr>
          <p:cNvPr name="TextBox 11" id="11"/>
          <p:cNvSpPr txBox="true"/>
          <p:nvPr/>
        </p:nvSpPr>
        <p:spPr>
          <a:xfrm rot="0">
            <a:off x="1028700" y="2943282"/>
            <a:ext cx="16369148" cy="1988782"/>
          </a:xfrm>
          <a:prstGeom prst="rect">
            <a:avLst/>
          </a:prstGeom>
        </p:spPr>
        <p:txBody>
          <a:bodyPr anchor="t" rtlCol="false" tIns="0" lIns="0" bIns="0" rIns="0">
            <a:spAutoFit/>
          </a:bodyPr>
          <a:lstStyle/>
          <a:p>
            <a:pPr algn="ctr">
              <a:lnSpc>
                <a:spcPts val="7996"/>
              </a:lnSpc>
              <a:spcBef>
                <a:spcPct val="0"/>
              </a:spcBef>
            </a:pPr>
            <a:r>
              <a:rPr lang="en-US" b="true" sz="5712">
                <a:solidFill>
                  <a:srgbClr val="280D62"/>
                </a:solidFill>
                <a:latin typeface="Canva Sans Bold"/>
                <a:ea typeface="Canva Sans Bold"/>
                <a:cs typeface="Canva Sans Bold"/>
                <a:sym typeface="Canva Sans Bold"/>
              </a:rPr>
              <a:t>dislike of, contempt for, or ingrained prejudice against women.</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9" id="9"/>
          <p:cNvSpPr/>
          <p:nvPr/>
        </p:nvSpPr>
        <p:spPr>
          <a:xfrm flipH="false" flipV="false" rot="0">
            <a:off x="10120149" y="205236"/>
            <a:ext cx="5422419" cy="8138715"/>
          </a:xfrm>
          <a:custGeom>
            <a:avLst/>
            <a:gdLst/>
            <a:ahLst/>
            <a:cxnLst/>
            <a:rect r="r" b="b" t="t" l="l"/>
            <a:pathLst>
              <a:path h="8138715" w="5422419">
                <a:moveTo>
                  <a:pt x="0" y="0"/>
                </a:moveTo>
                <a:lnTo>
                  <a:pt x="5422419" y="0"/>
                </a:lnTo>
                <a:lnTo>
                  <a:pt x="5422419" y="8138714"/>
                </a:lnTo>
                <a:lnTo>
                  <a:pt x="0" y="8138714"/>
                </a:lnTo>
                <a:lnTo>
                  <a:pt x="0" y="0"/>
                </a:lnTo>
                <a:close/>
              </a:path>
            </a:pathLst>
          </a:custGeom>
          <a:blipFill>
            <a:blip r:embed="rId9"/>
            <a:stretch>
              <a:fillRect l="0" t="0" r="0" b="0"/>
            </a:stretch>
          </a:blipFill>
        </p:spPr>
      </p:sp>
      <p:sp>
        <p:nvSpPr>
          <p:cNvPr name="TextBox 10" id="10"/>
          <p:cNvSpPr txBox="true"/>
          <p:nvPr/>
        </p:nvSpPr>
        <p:spPr>
          <a:xfrm rot="0">
            <a:off x="2902542" y="1133934"/>
            <a:ext cx="5033367" cy="1427386"/>
          </a:xfrm>
          <a:prstGeom prst="rect">
            <a:avLst/>
          </a:prstGeom>
        </p:spPr>
        <p:txBody>
          <a:bodyPr anchor="t" rtlCol="false" tIns="0" lIns="0" bIns="0" rIns="0">
            <a:spAutoFit/>
          </a:bodyPr>
          <a:lstStyle/>
          <a:p>
            <a:pPr algn="ctr">
              <a:lnSpc>
                <a:spcPts val="11625"/>
              </a:lnSpc>
              <a:spcBef>
                <a:spcPct val="0"/>
              </a:spcBef>
            </a:pPr>
            <a:r>
              <a:rPr lang="en-US" b="true" sz="8303">
                <a:solidFill>
                  <a:srgbClr val="280D62"/>
                </a:solidFill>
                <a:latin typeface="Canva Sans Bold"/>
                <a:ea typeface="Canva Sans Bold"/>
                <a:cs typeface="Canva Sans Bold"/>
                <a:sym typeface="Canva Sans Bold"/>
              </a:rPr>
              <a:t>Meet CID </a:t>
            </a:r>
          </a:p>
        </p:txBody>
      </p:sp>
      <p:sp>
        <p:nvSpPr>
          <p:cNvPr name="TextBox 11" id="11"/>
          <p:cNvSpPr txBox="true"/>
          <p:nvPr/>
        </p:nvSpPr>
        <p:spPr>
          <a:xfrm rot="0">
            <a:off x="1452547" y="3002672"/>
            <a:ext cx="8551488" cy="478151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280D62"/>
                </a:solidFill>
                <a:latin typeface="Canva Sans"/>
                <a:ea typeface="Canva Sans"/>
                <a:cs typeface="Canva Sans"/>
                <a:sym typeface="Canva Sans"/>
              </a:rPr>
              <a:t>Controlling: Its his way or the highway - he controls everything.</a:t>
            </a:r>
          </a:p>
          <a:p>
            <a:pPr algn="l">
              <a:lnSpc>
                <a:spcPts val="4759"/>
              </a:lnSpc>
            </a:pPr>
          </a:p>
          <a:p>
            <a:pPr algn="l" marL="734059" indent="-367030" lvl="1">
              <a:lnSpc>
                <a:spcPts val="4759"/>
              </a:lnSpc>
              <a:buFont typeface="Arial"/>
              <a:buChar char="•"/>
            </a:pPr>
            <a:r>
              <a:rPr lang="en-US" sz="3399">
                <a:solidFill>
                  <a:srgbClr val="280D62"/>
                </a:solidFill>
                <a:latin typeface="Canva Sans"/>
                <a:ea typeface="Canva Sans"/>
                <a:cs typeface="Canva Sans"/>
                <a:sym typeface="Canva Sans"/>
              </a:rPr>
              <a:t>Ignorant - he does not care about anybody else has to say. </a:t>
            </a:r>
          </a:p>
          <a:p>
            <a:pPr algn="l">
              <a:lnSpc>
                <a:spcPts val="4759"/>
              </a:lnSpc>
            </a:pPr>
          </a:p>
          <a:p>
            <a:pPr algn="l" marL="734059" indent="-367030" lvl="1">
              <a:lnSpc>
                <a:spcPts val="4759"/>
              </a:lnSpc>
              <a:buFont typeface="Arial"/>
              <a:buChar char="•"/>
            </a:pPr>
            <a:r>
              <a:rPr lang="en-US" sz="3399">
                <a:solidFill>
                  <a:srgbClr val="280D62"/>
                </a:solidFill>
                <a:latin typeface="Canva Sans"/>
                <a:ea typeface="Canva Sans"/>
                <a:cs typeface="Canva Sans"/>
                <a:sym typeface="Canva Sans"/>
              </a:rPr>
              <a:t>Disrespectful - he has no respect for anyone.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9" id="9"/>
          <p:cNvSpPr/>
          <p:nvPr/>
        </p:nvSpPr>
        <p:spPr>
          <a:xfrm flipH="false" flipV="false" rot="0">
            <a:off x="12151554" y="1028700"/>
            <a:ext cx="4243270" cy="6356958"/>
          </a:xfrm>
          <a:custGeom>
            <a:avLst/>
            <a:gdLst/>
            <a:ahLst/>
            <a:cxnLst/>
            <a:rect r="r" b="b" t="t" l="l"/>
            <a:pathLst>
              <a:path h="6356958" w="4243270">
                <a:moveTo>
                  <a:pt x="0" y="0"/>
                </a:moveTo>
                <a:lnTo>
                  <a:pt x="4243270" y="0"/>
                </a:lnTo>
                <a:lnTo>
                  <a:pt x="4243270" y="6356958"/>
                </a:lnTo>
                <a:lnTo>
                  <a:pt x="0" y="6356958"/>
                </a:lnTo>
                <a:lnTo>
                  <a:pt x="0" y="0"/>
                </a:lnTo>
                <a:close/>
              </a:path>
            </a:pathLst>
          </a:custGeom>
          <a:blipFill>
            <a:blip r:embed="rId9"/>
            <a:stretch>
              <a:fillRect l="0" t="0" r="0" b="0"/>
            </a:stretch>
          </a:blipFill>
        </p:spPr>
      </p:sp>
      <p:sp>
        <p:nvSpPr>
          <p:cNvPr name="TextBox 10" id="10"/>
          <p:cNvSpPr txBox="true"/>
          <p:nvPr/>
        </p:nvSpPr>
        <p:spPr>
          <a:xfrm rot="0">
            <a:off x="1402507" y="1298048"/>
            <a:ext cx="10004035" cy="1006391"/>
          </a:xfrm>
          <a:prstGeom prst="rect">
            <a:avLst/>
          </a:prstGeom>
        </p:spPr>
        <p:txBody>
          <a:bodyPr anchor="t" rtlCol="false" tIns="0" lIns="0" bIns="0" rIns="0">
            <a:spAutoFit/>
          </a:bodyPr>
          <a:lstStyle/>
          <a:p>
            <a:pPr algn="ctr">
              <a:lnSpc>
                <a:spcPts val="8107"/>
              </a:lnSpc>
              <a:spcBef>
                <a:spcPct val="0"/>
              </a:spcBef>
            </a:pPr>
            <a:r>
              <a:rPr lang="en-US" b="true" sz="5791">
                <a:solidFill>
                  <a:srgbClr val="280D62"/>
                </a:solidFill>
                <a:latin typeface="Canva Sans Bold"/>
                <a:ea typeface="Canva Sans Bold"/>
                <a:cs typeface="Canva Sans Bold"/>
                <a:sym typeface="Canva Sans Bold"/>
              </a:rPr>
              <a:t>Meet Creepy Mc Creep </a:t>
            </a:r>
          </a:p>
        </p:txBody>
      </p:sp>
      <p:sp>
        <p:nvSpPr>
          <p:cNvPr name="TextBox 11" id="11"/>
          <p:cNvSpPr txBox="true"/>
          <p:nvPr/>
        </p:nvSpPr>
        <p:spPr>
          <a:xfrm rot="0">
            <a:off x="1452547" y="3002672"/>
            <a:ext cx="8551488" cy="3580765"/>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280D62"/>
                </a:solidFill>
                <a:latin typeface="Canva Sans"/>
                <a:ea typeface="Canva Sans"/>
                <a:cs typeface="Canva Sans"/>
                <a:sym typeface="Canva Sans"/>
              </a:rPr>
              <a:t>Target you / take advance of you </a:t>
            </a:r>
          </a:p>
          <a:p>
            <a:pPr algn="l">
              <a:lnSpc>
                <a:spcPts val="4759"/>
              </a:lnSpc>
            </a:pPr>
          </a:p>
          <a:p>
            <a:pPr algn="l" marL="734059" indent="-367030" lvl="1">
              <a:lnSpc>
                <a:spcPts val="4759"/>
              </a:lnSpc>
              <a:buFont typeface="Arial"/>
              <a:buChar char="•"/>
            </a:pPr>
            <a:r>
              <a:rPr lang="en-US" sz="3399">
                <a:solidFill>
                  <a:srgbClr val="280D62"/>
                </a:solidFill>
                <a:latin typeface="Canva Sans"/>
                <a:ea typeface="Canva Sans"/>
                <a:cs typeface="Canva Sans"/>
                <a:sym typeface="Canva Sans"/>
              </a:rPr>
              <a:t>Person who spikes drinks in clubs </a:t>
            </a:r>
          </a:p>
          <a:p>
            <a:pPr algn="l">
              <a:lnSpc>
                <a:spcPts val="4759"/>
              </a:lnSpc>
            </a:pPr>
          </a:p>
          <a:p>
            <a:pPr algn="l" marL="734059" indent="-367030" lvl="1">
              <a:lnSpc>
                <a:spcPts val="4759"/>
              </a:lnSpc>
              <a:buFont typeface="Arial"/>
              <a:buChar char="•"/>
            </a:pPr>
            <a:r>
              <a:rPr lang="en-US" sz="3399">
                <a:solidFill>
                  <a:srgbClr val="280D62"/>
                </a:solidFill>
                <a:latin typeface="Canva Sans"/>
                <a:ea typeface="Canva Sans"/>
                <a:cs typeface="Canva Sans"/>
                <a:sym typeface="Canva Sans"/>
              </a:rPr>
              <a:t>Person who creeps about parks waiting to pounce </a:t>
            </a:r>
            <a:r>
              <a:rPr lang="en-US" sz="3399">
                <a:solidFill>
                  <a:srgbClr val="280D62"/>
                </a:solidFill>
                <a:latin typeface="Canva Sans"/>
                <a:ea typeface="Canva Sans"/>
                <a:cs typeface="Canva Sans"/>
                <a:sym typeface="Canva Sans"/>
              </a:rPr>
              <a:t>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9" id="9"/>
          <p:cNvSpPr/>
          <p:nvPr/>
        </p:nvSpPr>
        <p:spPr>
          <a:xfrm flipH="false" flipV="false" rot="0">
            <a:off x="6911650" y="1651508"/>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4559161" y="5984780"/>
            <a:ext cx="9280183" cy="2157530"/>
          </a:xfrm>
          <a:prstGeom prst="rect">
            <a:avLst/>
          </a:prstGeom>
        </p:spPr>
        <p:txBody>
          <a:bodyPr anchor="t" rtlCol="false" tIns="0" lIns="0" bIns="0" rIns="0">
            <a:spAutoFit/>
          </a:bodyPr>
          <a:lstStyle/>
          <a:p>
            <a:pPr algn="ctr">
              <a:lnSpc>
                <a:spcPts val="8663"/>
              </a:lnSpc>
            </a:pPr>
            <a:r>
              <a:rPr lang="en-US" sz="6187" b="true">
                <a:solidFill>
                  <a:srgbClr val="280D62"/>
                </a:solidFill>
                <a:latin typeface="Canva Sans Bold"/>
                <a:ea typeface="Canva Sans Bold"/>
                <a:cs typeface="Canva Sans Bold"/>
                <a:sym typeface="Canva Sans Bold"/>
              </a:rPr>
              <a:t>What can we do to STOP</a:t>
            </a:r>
          </a:p>
          <a:p>
            <a:pPr algn="ctr">
              <a:lnSpc>
                <a:spcPts val="8663"/>
              </a:lnSpc>
              <a:spcBef>
                <a:spcPct val="0"/>
              </a:spcBef>
            </a:pPr>
            <a:r>
              <a:rPr lang="en-US" b="true" sz="6187">
                <a:solidFill>
                  <a:srgbClr val="280D62"/>
                </a:solidFill>
                <a:latin typeface="Canva Sans Bold"/>
                <a:ea typeface="Canva Sans Bold"/>
                <a:cs typeface="Canva Sans Bold"/>
                <a:sym typeface="Canva Sans Bold"/>
              </a:rPr>
              <a:t>CID behaviour?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9" id="9"/>
          <p:cNvSpPr/>
          <p:nvPr/>
        </p:nvSpPr>
        <p:spPr>
          <a:xfrm flipH="false" flipV="false" rot="0">
            <a:off x="2902542" y="1028700"/>
            <a:ext cx="7327941" cy="7451620"/>
          </a:xfrm>
          <a:custGeom>
            <a:avLst/>
            <a:gdLst/>
            <a:ahLst/>
            <a:cxnLst/>
            <a:rect r="r" b="b" t="t" l="l"/>
            <a:pathLst>
              <a:path h="7451620" w="7327941">
                <a:moveTo>
                  <a:pt x="0" y="0"/>
                </a:moveTo>
                <a:lnTo>
                  <a:pt x="7327941" y="0"/>
                </a:lnTo>
                <a:lnTo>
                  <a:pt x="7327941" y="7451620"/>
                </a:lnTo>
                <a:lnTo>
                  <a:pt x="0" y="7451620"/>
                </a:lnTo>
                <a:lnTo>
                  <a:pt x="0" y="0"/>
                </a:lnTo>
                <a:close/>
              </a:path>
            </a:pathLst>
          </a:custGeom>
          <a:blipFill>
            <a:blip r:embed="rId9"/>
            <a:stretch>
              <a:fillRect l="0" t="0" r="0" b="0"/>
            </a:stretch>
          </a:blipFill>
        </p:spPr>
      </p:sp>
      <p:sp>
        <p:nvSpPr>
          <p:cNvPr name="TextBox 10" id="10"/>
          <p:cNvSpPr txBox="true"/>
          <p:nvPr/>
        </p:nvSpPr>
        <p:spPr>
          <a:xfrm rot="0">
            <a:off x="11406542" y="914400"/>
            <a:ext cx="6108488" cy="1057328"/>
          </a:xfrm>
          <a:prstGeom prst="rect">
            <a:avLst/>
          </a:prstGeom>
        </p:spPr>
        <p:txBody>
          <a:bodyPr anchor="t" rtlCol="false" tIns="0" lIns="0" bIns="0" rIns="0">
            <a:spAutoFit/>
          </a:bodyPr>
          <a:lstStyle/>
          <a:p>
            <a:pPr algn="ctr">
              <a:lnSpc>
                <a:spcPts val="8663"/>
              </a:lnSpc>
              <a:spcBef>
                <a:spcPct val="0"/>
              </a:spcBef>
            </a:pPr>
            <a:r>
              <a:rPr lang="en-US" b="true" sz="6187">
                <a:solidFill>
                  <a:srgbClr val="280D62"/>
                </a:solidFill>
                <a:latin typeface="Canva Sans Bold"/>
                <a:ea typeface="Canva Sans Bold"/>
                <a:cs typeface="Canva Sans Bold"/>
                <a:sym typeface="Canva Sans Bold"/>
              </a:rPr>
              <a:t>Types of abuse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3" id="3"/>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4" id="4"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5" id="5"/>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6" id="6"/>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7" id="7"/>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8"/>
            <a:stretch>
              <a:fillRect l="0" t="0" r="0" b="0"/>
            </a:stretch>
          </a:blipFill>
        </p:spPr>
      </p:sp>
      <p:sp>
        <p:nvSpPr>
          <p:cNvPr name="TextBox 8" id="8"/>
          <p:cNvSpPr txBox="true"/>
          <p:nvPr/>
        </p:nvSpPr>
        <p:spPr>
          <a:xfrm rot="0">
            <a:off x="5728291" y="914400"/>
            <a:ext cx="12559709" cy="1057328"/>
          </a:xfrm>
          <a:prstGeom prst="rect">
            <a:avLst/>
          </a:prstGeom>
        </p:spPr>
        <p:txBody>
          <a:bodyPr anchor="t" rtlCol="false" tIns="0" lIns="0" bIns="0" rIns="0">
            <a:spAutoFit/>
          </a:bodyPr>
          <a:lstStyle/>
          <a:p>
            <a:pPr algn="ctr">
              <a:lnSpc>
                <a:spcPts val="8663"/>
              </a:lnSpc>
              <a:spcBef>
                <a:spcPct val="0"/>
              </a:spcBef>
            </a:pPr>
            <a:r>
              <a:rPr lang="en-US" b="true" sz="6187">
                <a:solidFill>
                  <a:srgbClr val="280D62"/>
                </a:solidFill>
                <a:latin typeface="Canva Sans Bold"/>
                <a:ea typeface="Canva Sans Bold"/>
                <a:cs typeface="Canva Sans Bold"/>
                <a:sym typeface="Canva Sans Bold"/>
              </a:rPr>
              <a:t>5 Ds Bystander Intervention </a:t>
            </a:r>
          </a:p>
        </p:txBody>
      </p:sp>
      <p:sp>
        <p:nvSpPr>
          <p:cNvPr name="TextBox 9" id="9"/>
          <p:cNvSpPr txBox="true"/>
          <p:nvPr/>
        </p:nvSpPr>
        <p:spPr>
          <a:xfrm rot="0">
            <a:off x="1028700" y="2557542"/>
            <a:ext cx="17259300" cy="5053794"/>
          </a:xfrm>
          <a:prstGeom prst="rect">
            <a:avLst/>
          </a:prstGeom>
        </p:spPr>
        <p:txBody>
          <a:bodyPr anchor="t" rtlCol="false" tIns="0" lIns="0" bIns="0" rIns="0">
            <a:spAutoFit/>
          </a:bodyPr>
          <a:lstStyle/>
          <a:p>
            <a:pPr algn="l">
              <a:lnSpc>
                <a:spcPts val="2542"/>
              </a:lnSpc>
              <a:spcBef>
                <a:spcPct val="0"/>
              </a:spcBef>
            </a:pPr>
            <a:r>
              <a:rPr lang="en-US" b="true" sz="1815">
                <a:solidFill>
                  <a:srgbClr val="280D62"/>
                </a:solidFill>
                <a:latin typeface="Canva Sans Bold"/>
                <a:ea typeface="Canva Sans Bold"/>
                <a:cs typeface="Canva Sans Bold"/>
                <a:sym typeface="Canva Sans Bold"/>
              </a:rPr>
              <a:t>Overview of the 5 Ds</a:t>
            </a:r>
          </a:p>
          <a:p>
            <a:pPr algn="l">
              <a:lnSpc>
                <a:spcPts val="2542"/>
              </a:lnSpc>
              <a:spcBef>
                <a:spcPct val="0"/>
              </a:spcBef>
            </a:pPr>
            <a:r>
              <a:rPr lang="en-US" b="true" sz="1815">
                <a:solidFill>
                  <a:srgbClr val="280D62"/>
                </a:solidFill>
                <a:latin typeface="Canva Sans Bold"/>
                <a:ea typeface="Canva Sans Bold"/>
                <a:cs typeface="Canva Sans Bold"/>
                <a:sym typeface="Canva Sans Bold"/>
              </a:rPr>
              <a:t>Distract: This method involves interrupting the situation without directly confronting the harasser. For example, you might engage the person being harassed in conversation or ask for directions, effectively diverting attention away from the harassment. </a:t>
            </a:r>
          </a:p>
          <a:p>
            <a:pPr algn="l">
              <a:lnSpc>
                <a:spcPts val="2542"/>
              </a:lnSpc>
              <a:spcBef>
                <a:spcPct val="0"/>
              </a:spcBef>
            </a:pPr>
          </a:p>
          <a:p>
            <a:pPr algn="l">
              <a:lnSpc>
                <a:spcPts val="2542"/>
              </a:lnSpc>
              <a:spcBef>
                <a:spcPct val="0"/>
              </a:spcBef>
            </a:pPr>
            <a:r>
              <a:rPr lang="en-US" b="true" sz="1815">
                <a:solidFill>
                  <a:srgbClr val="280D62"/>
                </a:solidFill>
                <a:latin typeface="Canva Sans Bold"/>
                <a:ea typeface="Canva Sans Bold"/>
                <a:cs typeface="Canva Sans Bold"/>
                <a:sym typeface="Canva Sans Bold"/>
              </a:rPr>
              <a:t>Delegate: If you feel uncomfortable intervening directly, you can seek help from others. This could involve alerting a friend, a staff member, or security personnel to the situation, ensuring that someone else can take action. </a:t>
            </a:r>
          </a:p>
          <a:p>
            <a:pPr algn="l">
              <a:lnSpc>
                <a:spcPts val="2542"/>
              </a:lnSpc>
              <a:spcBef>
                <a:spcPct val="0"/>
              </a:spcBef>
            </a:pPr>
          </a:p>
          <a:p>
            <a:pPr algn="l">
              <a:lnSpc>
                <a:spcPts val="2542"/>
              </a:lnSpc>
              <a:spcBef>
                <a:spcPct val="0"/>
              </a:spcBef>
            </a:pPr>
            <a:r>
              <a:rPr lang="en-US" b="true" sz="1815">
                <a:solidFill>
                  <a:srgbClr val="280D62"/>
                </a:solidFill>
                <a:latin typeface="Canva Sans Bold"/>
                <a:ea typeface="Canva Sans Bold"/>
                <a:cs typeface="Canva Sans Bold"/>
                <a:sym typeface="Canva Sans Bold"/>
              </a:rPr>
              <a:t>Document: In cases where immediate intervention isn't possible, documenting the incident can be crucial. This involves taking notes, photos, or videos of the harassment, which can be useful for reporting the incident later. </a:t>
            </a:r>
          </a:p>
          <a:p>
            <a:pPr algn="l">
              <a:lnSpc>
                <a:spcPts val="2542"/>
              </a:lnSpc>
              <a:spcBef>
                <a:spcPct val="0"/>
              </a:spcBef>
            </a:pPr>
          </a:p>
          <a:p>
            <a:pPr algn="l">
              <a:lnSpc>
                <a:spcPts val="2542"/>
              </a:lnSpc>
              <a:spcBef>
                <a:spcPct val="0"/>
              </a:spcBef>
            </a:pPr>
            <a:r>
              <a:rPr lang="en-US" b="true" sz="1815">
                <a:solidFill>
                  <a:srgbClr val="280D62"/>
                </a:solidFill>
                <a:latin typeface="Canva Sans Bold"/>
                <a:ea typeface="Canva Sans Bold"/>
                <a:cs typeface="Canva Sans Bold"/>
                <a:sym typeface="Canva Sans Bold"/>
              </a:rPr>
              <a:t>Delay: If the situation allows, you can check in with the person who was harassed after the incident. This can provide them with support and help them feel safe, as well as give them an opportunity to talk about what happened. </a:t>
            </a:r>
          </a:p>
          <a:p>
            <a:pPr algn="l">
              <a:lnSpc>
                <a:spcPts val="2542"/>
              </a:lnSpc>
              <a:spcBef>
                <a:spcPct val="0"/>
              </a:spcBef>
            </a:pPr>
          </a:p>
          <a:p>
            <a:pPr algn="l">
              <a:lnSpc>
                <a:spcPts val="2542"/>
              </a:lnSpc>
              <a:spcBef>
                <a:spcPct val="0"/>
              </a:spcBef>
            </a:pPr>
            <a:r>
              <a:rPr lang="en-US" b="true" sz="1815">
                <a:solidFill>
                  <a:srgbClr val="280D62"/>
                </a:solidFill>
                <a:latin typeface="Canva Sans Bold"/>
                <a:ea typeface="Canva Sans Bold"/>
                <a:cs typeface="Canva Sans Bold"/>
                <a:sym typeface="Canva Sans Bold"/>
              </a:rPr>
              <a:t>Direct: This approach involves addressing the behavior head-on. You can calmly tell the harasser that their behavior is inappropriate or make it clear that you do not support their actions. This method is most effective when you feel safe and confident in doing so. </a:t>
            </a:r>
          </a:p>
          <a:p>
            <a:pPr algn="l">
              <a:lnSpc>
                <a:spcPts val="2542"/>
              </a:lnSpc>
              <a:spcBef>
                <a:spcPct val="0"/>
              </a:spcBef>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9" id="9"/>
          <p:cNvSpPr/>
          <p:nvPr/>
        </p:nvSpPr>
        <p:spPr>
          <a:xfrm flipH="false" flipV="false" rot="0">
            <a:off x="5352581" y="-170098"/>
            <a:ext cx="6129694" cy="9200291"/>
          </a:xfrm>
          <a:custGeom>
            <a:avLst/>
            <a:gdLst/>
            <a:ahLst/>
            <a:cxnLst/>
            <a:rect r="r" b="b" t="t" l="l"/>
            <a:pathLst>
              <a:path h="9200291" w="6129694">
                <a:moveTo>
                  <a:pt x="0" y="0"/>
                </a:moveTo>
                <a:lnTo>
                  <a:pt x="6129695" y="0"/>
                </a:lnTo>
                <a:lnTo>
                  <a:pt x="6129695" y="9200292"/>
                </a:lnTo>
                <a:lnTo>
                  <a:pt x="0" y="9200292"/>
                </a:lnTo>
                <a:lnTo>
                  <a:pt x="0" y="0"/>
                </a:lnTo>
                <a:close/>
              </a:path>
            </a:pathLst>
          </a:custGeom>
          <a:blipFill>
            <a:blip r:embed="rId8"/>
            <a:stretch>
              <a:fillRect l="0" t="0" r="0" b="0"/>
            </a:stretch>
          </a:blipFill>
        </p:spPr>
      </p:sp>
      <p:sp>
        <p:nvSpPr>
          <p:cNvPr name="Freeform 10" id="10"/>
          <p:cNvSpPr/>
          <p:nvPr/>
        </p:nvSpPr>
        <p:spPr>
          <a:xfrm flipH="false" flipV="false" rot="0">
            <a:off x="11273704" y="5353973"/>
            <a:ext cx="1755701" cy="1870254"/>
          </a:xfrm>
          <a:custGeom>
            <a:avLst/>
            <a:gdLst/>
            <a:ahLst/>
            <a:cxnLst/>
            <a:rect r="r" b="b" t="t" l="l"/>
            <a:pathLst>
              <a:path h="1870254" w="1755701">
                <a:moveTo>
                  <a:pt x="0" y="0"/>
                </a:moveTo>
                <a:lnTo>
                  <a:pt x="1755701" y="0"/>
                </a:lnTo>
                <a:lnTo>
                  <a:pt x="1755701" y="1870254"/>
                </a:lnTo>
                <a:lnTo>
                  <a:pt x="0" y="187025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11308605" y="3273246"/>
            <a:ext cx="1755701" cy="1870254"/>
          </a:xfrm>
          <a:custGeom>
            <a:avLst/>
            <a:gdLst/>
            <a:ahLst/>
            <a:cxnLst/>
            <a:rect r="r" b="b" t="t" l="l"/>
            <a:pathLst>
              <a:path h="1870254" w="1755701">
                <a:moveTo>
                  <a:pt x="0" y="0"/>
                </a:moveTo>
                <a:lnTo>
                  <a:pt x="1755700" y="0"/>
                </a:lnTo>
                <a:lnTo>
                  <a:pt x="1755700" y="1870254"/>
                </a:lnTo>
                <a:lnTo>
                  <a:pt x="0" y="187025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1308605" y="1345841"/>
            <a:ext cx="1685899" cy="1614249"/>
          </a:xfrm>
          <a:custGeom>
            <a:avLst/>
            <a:gdLst/>
            <a:ahLst/>
            <a:cxnLst/>
            <a:rect r="r" b="b" t="t" l="l"/>
            <a:pathLst>
              <a:path h="1614249" w="1685899">
                <a:moveTo>
                  <a:pt x="0" y="0"/>
                </a:moveTo>
                <a:lnTo>
                  <a:pt x="1685899" y="0"/>
                </a:lnTo>
                <a:lnTo>
                  <a:pt x="1685899" y="1614249"/>
                </a:lnTo>
                <a:lnTo>
                  <a:pt x="0" y="1614249"/>
                </a:lnTo>
                <a:lnTo>
                  <a:pt x="0" y="0"/>
                </a:lnTo>
                <a:close/>
              </a:path>
            </a:pathLst>
          </a:custGeom>
          <a:blipFill>
            <a:blip r:embed="rId11"/>
            <a:stretch>
              <a:fillRect l="0" t="0" r="0" b="0"/>
            </a:stretch>
          </a:blipFill>
        </p:spPr>
      </p:sp>
      <p:sp>
        <p:nvSpPr>
          <p:cNvPr name="TextBox 13" id="13"/>
          <p:cNvSpPr txBox="true"/>
          <p:nvPr/>
        </p:nvSpPr>
        <p:spPr>
          <a:xfrm rot="0">
            <a:off x="12254839" y="4427670"/>
            <a:ext cx="6033161" cy="1550956"/>
          </a:xfrm>
          <a:prstGeom prst="rect">
            <a:avLst/>
          </a:prstGeom>
        </p:spPr>
        <p:txBody>
          <a:bodyPr anchor="t" rtlCol="false" tIns="0" lIns="0" bIns="0" rIns="0">
            <a:spAutoFit/>
          </a:bodyPr>
          <a:lstStyle/>
          <a:p>
            <a:pPr algn="ctr">
              <a:lnSpc>
                <a:spcPts val="6200"/>
              </a:lnSpc>
            </a:pPr>
            <a:r>
              <a:rPr lang="en-US" sz="4429" b="true">
                <a:solidFill>
                  <a:srgbClr val="000000"/>
                </a:solidFill>
                <a:latin typeface="Canva Sans Bold"/>
                <a:ea typeface="Canva Sans Bold"/>
                <a:cs typeface="Canva Sans Bold"/>
                <a:sym typeface="Canva Sans Bold"/>
              </a:rPr>
              <a:t>We can tackle through education  </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3"/>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4"/>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5"/>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6"/>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7"/>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2"/>
            <a:stretch>
              <a:fillRect l="0" t="0" r="0" b="0"/>
            </a:stretch>
          </a:blipFill>
        </p:spPr>
      </p:sp>
      <p:sp>
        <p:nvSpPr>
          <p:cNvPr name="Freeform 9" id="9"/>
          <p:cNvSpPr/>
          <p:nvPr/>
        </p:nvSpPr>
        <p:spPr>
          <a:xfrm flipH="false" flipV="false" rot="0">
            <a:off x="9055762" y="1028700"/>
            <a:ext cx="4235323" cy="6356958"/>
          </a:xfrm>
          <a:custGeom>
            <a:avLst/>
            <a:gdLst/>
            <a:ahLst/>
            <a:cxnLst/>
            <a:rect r="r" b="b" t="t" l="l"/>
            <a:pathLst>
              <a:path h="6356958" w="4235323">
                <a:moveTo>
                  <a:pt x="0" y="0"/>
                </a:moveTo>
                <a:lnTo>
                  <a:pt x="4235323" y="0"/>
                </a:lnTo>
                <a:lnTo>
                  <a:pt x="4235323" y="6356958"/>
                </a:lnTo>
                <a:lnTo>
                  <a:pt x="0" y="6356958"/>
                </a:lnTo>
                <a:lnTo>
                  <a:pt x="0" y="0"/>
                </a:lnTo>
                <a:close/>
              </a:path>
            </a:pathLst>
          </a:custGeom>
          <a:blipFill>
            <a:blip r:embed="rId8"/>
            <a:stretch>
              <a:fillRect l="0" t="0" r="0" b="0"/>
            </a:stretch>
          </a:blipFill>
        </p:spPr>
      </p:sp>
      <p:sp>
        <p:nvSpPr>
          <p:cNvPr name="TextBox 10" id="10"/>
          <p:cNvSpPr txBox="true"/>
          <p:nvPr/>
        </p:nvSpPr>
        <p:spPr>
          <a:xfrm rot="0">
            <a:off x="940694" y="3575833"/>
            <a:ext cx="6952060" cy="2903761"/>
          </a:xfrm>
          <a:prstGeom prst="rect">
            <a:avLst/>
          </a:prstGeom>
        </p:spPr>
        <p:txBody>
          <a:bodyPr anchor="t" rtlCol="false" tIns="0" lIns="0" bIns="0" rIns="0">
            <a:spAutoFit/>
          </a:bodyPr>
          <a:lstStyle/>
          <a:p>
            <a:pPr algn="ctr">
              <a:lnSpc>
                <a:spcPts val="11625"/>
              </a:lnSpc>
            </a:pPr>
          </a:p>
          <a:p>
            <a:pPr algn="ctr">
              <a:lnSpc>
                <a:spcPts val="11625"/>
              </a:lnSpc>
              <a:spcBef>
                <a:spcPct val="0"/>
              </a:spcBef>
            </a:pPr>
            <a:r>
              <a:rPr lang="en-US" b="true" sz="8303">
                <a:solidFill>
                  <a:srgbClr val="280D62"/>
                </a:solidFill>
                <a:latin typeface="Canva Sans Bold"/>
                <a:ea typeface="Canva Sans Bold"/>
                <a:cs typeface="Canva Sans Bold"/>
                <a:sym typeface="Canva Sans Bold"/>
              </a:rPr>
              <a:t>TAMHI Twins </a:t>
            </a:r>
          </a:p>
        </p:txBody>
      </p:sp>
      <p:grpSp>
        <p:nvGrpSpPr>
          <p:cNvPr name="Group 11" id="11"/>
          <p:cNvGrpSpPr/>
          <p:nvPr/>
        </p:nvGrpSpPr>
        <p:grpSpPr>
          <a:xfrm rot="0">
            <a:off x="13615850" y="728706"/>
            <a:ext cx="4009562" cy="6018105"/>
            <a:chOff x="0" y="0"/>
            <a:chExt cx="5346083" cy="8024140"/>
          </a:xfrm>
        </p:grpSpPr>
        <p:sp>
          <p:nvSpPr>
            <p:cNvPr name="Freeform 12" id="12"/>
            <p:cNvSpPr/>
            <p:nvPr/>
          </p:nvSpPr>
          <p:spPr>
            <a:xfrm flipH="false" flipV="false" rot="0">
              <a:off x="0" y="0"/>
              <a:ext cx="5346083" cy="8024140"/>
            </a:xfrm>
            <a:custGeom>
              <a:avLst/>
              <a:gdLst/>
              <a:ahLst/>
              <a:cxnLst/>
              <a:rect r="r" b="b" t="t" l="l"/>
              <a:pathLst>
                <a:path h="8024140" w="5346083">
                  <a:moveTo>
                    <a:pt x="0" y="0"/>
                  </a:moveTo>
                  <a:lnTo>
                    <a:pt x="5346083" y="0"/>
                  </a:lnTo>
                  <a:lnTo>
                    <a:pt x="5346083" y="8024140"/>
                  </a:lnTo>
                  <a:lnTo>
                    <a:pt x="0" y="8024140"/>
                  </a:lnTo>
                  <a:lnTo>
                    <a:pt x="0" y="0"/>
                  </a:lnTo>
                  <a:close/>
                </a:path>
              </a:pathLst>
            </a:custGeom>
            <a:blipFill>
              <a:blip r:embed="rId9"/>
              <a:stretch>
                <a:fillRect l="0" t="0" r="0" b="0"/>
              </a:stretch>
            </a:blipFill>
          </p:spPr>
        </p:sp>
        <p:sp>
          <p:nvSpPr>
            <p:cNvPr name="Freeform 13" id="13"/>
            <p:cNvSpPr/>
            <p:nvPr/>
          </p:nvSpPr>
          <p:spPr>
            <a:xfrm flipH="false" flipV="false" rot="0">
              <a:off x="1548770" y="5494385"/>
              <a:ext cx="2467919" cy="233571"/>
            </a:xfrm>
            <a:custGeom>
              <a:avLst/>
              <a:gdLst/>
              <a:ahLst/>
              <a:cxnLst/>
              <a:rect r="r" b="b" t="t" l="l"/>
              <a:pathLst>
                <a:path h="233571" w="2467919">
                  <a:moveTo>
                    <a:pt x="0" y="0"/>
                  </a:moveTo>
                  <a:lnTo>
                    <a:pt x="2467919" y="0"/>
                  </a:lnTo>
                  <a:lnTo>
                    <a:pt x="2467919" y="233571"/>
                  </a:lnTo>
                  <a:lnTo>
                    <a:pt x="0" y="233571"/>
                  </a:lnTo>
                  <a:lnTo>
                    <a:pt x="0" y="0"/>
                  </a:lnTo>
                  <a:close/>
                </a:path>
              </a:pathLst>
            </a:custGeom>
            <a:blipFill>
              <a:blip r:embed="rId10">
                <a:extLst>
                  <a:ext uri="{96DAC541-7B7A-43D3-8B79-37D633B846F1}">
                    <asvg:svgBlip xmlns:asvg="http://schemas.microsoft.com/office/drawing/2016/SVG/main" r:embed="rId11"/>
                  </a:ext>
                </a:extLst>
              </a:blip>
              <a:stretch>
                <a:fillRect l="0" t="-264913" r="-1577" b="0"/>
              </a:stretch>
            </a:blipFill>
          </p:spPr>
        </p:sp>
        <p:sp>
          <p:nvSpPr>
            <p:cNvPr name="Freeform 14" id="14"/>
            <p:cNvSpPr/>
            <p:nvPr/>
          </p:nvSpPr>
          <p:spPr>
            <a:xfrm flipH="false" flipV="false" rot="0">
              <a:off x="1548770" y="5611171"/>
              <a:ext cx="2467919" cy="233571"/>
            </a:xfrm>
            <a:custGeom>
              <a:avLst/>
              <a:gdLst/>
              <a:ahLst/>
              <a:cxnLst/>
              <a:rect r="r" b="b" t="t" l="l"/>
              <a:pathLst>
                <a:path h="233571" w="2467919">
                  <a:moveTo>
                    <a:pt x="0" y="0"/>
                  </a:moveTo>
                  <a:lnTo>
                    <a:pt x="2467919" y="0"/>
                  </a:lnTo>
                  <a:lnTo>
                    <a:pt x="2467919" y="233570"/>
                  </a:lnTo>
                  <a:lnTo>
                    <a:pt x="0" y="233570"/>
                  </a:lnTo>
                  <a:lnTo>
                    <a:pt x="0" y="0"/>
                  </a:lnTo>
                  <a:close/>
                </a:path>
              </a:pathLst>
            </a:custGeom>
            <a:blipFill>
              <a:blip r:embed="rId10">
                <a:extLst>
                  <a:ext uri="{96DAC541-7B7A-43D3-8B79-37D633B846F1}">
                    <asvg:svgBlip xmlns:asvg="http://schemas.microsoft.com/office/drawing/2016/SVG/main" r:embed="rId11"/>
                  </a:ext>
                </a:extLst>
              </a:blip>
              <a:stretch>
                <a:fillRect l="0" t="-264913" r="-1577" b="0"/>
              </a:stretch>
            </a:blipFill>
          </p:spPr>
        </p:sp>
        <p:sp>
          <p:nvSpPr>
            <p:cNvPr name="TextBox 15" id="15"/>
            <p:cNvSpPr txBox="true"/>
            <p:nvPr/>
          </p:nvSpPr>
          <p:spPr>
            <a:xfrm rot="0">
              <a:off x="918710" y="5465810"/>
              <a:ext cx="3728040" cy="397101"/>
            </a:xfrm>
            <a:prstGeom prst="rect">
              <a:avLst/>
            </a:prstGeom>
          </p:spPr>
          <p:txBody>
            <a:bodyPr anchor="t" rtlCol="false" tIns="0" lIns="0" bIns="0" rIns="0">
              <a:spAutoFit/>
            </a:bodyPr>
            <a:lstStyle/>
            <a:p>
              <a:pPr algn="ctr">
                <a:lnSpc>
                  <a:spcPts val="2541"/>
                </a:lnSpc>
              </a:pPr>
              <a:r>
                <a:rPr lang="en-US" b="true" sz="1815">
                  <a:solidFill>
                    <a:srgbClr val="FFFFFF"/>
                  </a:solidFill>
                  <a:latin typeface="Canva Sans Bold"/>
                  <a:ea typeface="Canva Sans Bold"/>
                  <a:cs typeface="Canva Sans Bold"/>
                  <a:sym typeface="Canva Sans Bold"/>
                </a:rPr>
                <a:t>Non Violent </a:t>
              </a:r>
            </a:p>
          </p:txBody>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TextBox 9" id="9"/>
          <p:cNvSpPr txBox="true"/>
          <p:nvPr/>
        </p:nvSpPr>
        <p:spPr>
          <a:xfrm rot="0">
            <a:off x="6037140" y="850640"/>
            <a:ext cx="12250860" cy="7402196"/>
          </a:xfrm>
          <a:prstGeom prst="rect">
            <a:avLst/>
          </a:prstGeom>
        </p:spPr>
        <p:txBody>
          <a:bodyPr anchor="t" rtlCol="false" tIns="0" lIns="0" bIns="0" rIns="0">
            <a:spAutoFit/>
          </a:bodyPr>
          <a:lstStyle/>
          <a:p>
            <a:pPr algn="l">
              <a:lnSpc>
                <a:spcPts val="3079"/>
              </a:lnSpc>
              <a:spcBef>
                <a:spcPct val="0"/>
              </a:spcBef>
            </a:pPr>
            <a:r>
              <a:rPr lang="en-US" b="true" sz="2199">
                <a:solidFill>
                  <a:srgbClr val="280D62"/>
                </a:solidFill>
                <a:latin typeface="Canva Sans Bold"/>
                <a:ea typeface="Canva Sans Bold"/>
                <a:cs typeface="Canva Sans Bold"/>
                <a:sym typeface="Canva Sans Bold"/>
              </a:rPr>
              <a:t>LADIES – How Young Girls Lead in Relationships</a:t>
            </a:r>
          </a:p>
          <a:p>
            <a:pPr algn="l">
              <a:lnSpc>
                <a:spcPts val="3079"/>
              </a:lnSpc>
              <a:spcBef>
                <a:spcPct val="0"/>
              </a:spcBef>
            </a:pPr>
          </a:p>
          <a:p>
            <a:pPr algn="l">
              <a:lnSpc>
                <a:spcPts val="3079"/>
              </a:lnSpc>
              <a:spcBef>
                <a:spcPct val="0"/>
              </a:spcBef>
            </a:pPr>
            <a:r>
              <a:rPr lang="en-US" b="true" sz="2199">
                <a:solidFill>
                  <a:srgbClr val="280D62"/>
                </a:solidFill>
                <a:latin typeface="Canva Sans Bold"/>
                <a:ea typeface="Canva Sans Bold"/>
                <a:cs typeface="Canva Sans Bold"/>
                <a:sym typeface="Canva Sans Bold"/>
              </a:rPr>
              <a:t>L – Listen</a:t>
            </a:r>
          </a:p>
          <a:p>
            <a:pPr algn="l">
              <a:lnSpc>
                <a:spcPts val="3079"/>
              </a:lnSpc>
              <a:spcBef>
                <a:spcPct val="0"/>
              </a:spcBef>
            </a:pPr>
            <a:r>
              <a:rPr lang="en-US" b="true" sz="2199">
                <a:solidFill>
                  <a:srgbClr val="280D62"/>
                </a:solidFill>
                <a:latin typeface="Canva Sans Bold"/>
                <a:ea typeface="Canva Sans Bold"/>
                <a:cs typeface="Canva Sans Bold"/>
                <a:sym typeface="Canva Sans Bold"/>
              </a:rPr>
              <a:t> Pay attention to how people feel. If a friend seems upset or quiet, check in.</a:t>
            </a:r>
          </a:p>
          <a:p>
            <a:pPr algn="l">
              <a:lnSpc>
                <a:spcPts val="3079"/>
              </a:lnSpc>
              <a:spcBef>
                <a:spcPct val="0"/>
              </a:spcBef>
            </a:pPr>
          </a:p>
          <a:p>
            <a:pPr algn="l">
              <a:lnSpc>
                <a:spcPts val="3079"/>
              </a:lnSpc>
              <a:spcBef>
                <a:spcPct val="0"/>
              </a:spcBef>
            </a:pPr>
            <a:r>
              <a:rPr lang="en-US" b="true" sz="2199">
                <a:solidFill>
                  <a:srgbClr val="280D62"/>
                </a:solidFill>
                <a:latin typeface="Canva Sans Bold"/>
                <a:ea typeface="Canva Sans Bold"/>
                <a:cs typeface="Canva Sans Bold"/>
                <a:sym typeface="Canva Sans Bold"/>
              </a:rPr>
              <a:t>A – Accept/Assertive </a:t>
            </a:r>
          </a:p>
          <a:p>
            <a:pPr algn="l">
              <a:lnSpc>
                <a:spcPts val="3079"/>
              </a:lnSpc>
              <a:spcBef>
                <a:spcPct val="0"/>
              </a:spcBef>
            </a:pPr>
            <a:r>
              <a:rPr lang="en-US" b="true" sz="2199">
                <a:solidFill>
                  <a:srgbClr val="280D62"/>
                </a:solidFill>
                <a:latin typeface="Canva Sans Bold"/>
                <a:ea typeface="Canva Sans Bold"/>
                <a:cs typeface="Canva Sans Bold"/>
                <a:sym typeface="Canva Sans Bold"/>
              </a:rPr>
              <a:t> Everyone is different. Accept yourself and others just the way they are.  No Means NO.  You do not need permission to say what you need to say. </a:t>
            </a:r>
          </a:p>
          <a:p>
            <a:pPr algn="l">
              <a:lnSpc>
                <a:spcPts val="3079"/>
              </a:lnSpc>
              <a:spcBef>
                <a:spcPct val="0"/>
              </a:spcBef>
            </a:pPr>
          </a:p>
          <a:p>
            <a:pPr algn="l">
              <a:lnSpc>
                <a:spcPts val="3079"/>
              </a:lnSpc>
              <a:spcBef>
                <a:spcPct val="0"/>
              </a:spcBef>
            </a:pPr>
            <a:r>
              <a:rPr lang="en-US" b="true" sz="2199">
                <a:solidFill>
                  <a:srgbClr val="280D62"/>
                </a:solidFill>
                <a:latin typeface="Canva Sans Bold"/>
                <a:ea typeface="Canva Sans Bold"/>
                <a:cs typeface="Canva Sans Bold"/>
                <a:sym typeface="Canva Sans Bold"/>
              </a:rPr>
              <a:t>D – Defend</a:t>
            </a:r>
          </a:p>
          <a:p>
            <a:pPr algn="l">
              <a:lnSpc>
                <a:spcPts val="3079"/>
              </a:lnSpc>
              <a:spcBef>
                <a:spcPct val="0"/>
              </a:spcBef>
            </a:pPr>
            <a:r>
              <a:rPr lang="en-US" b="true" sz="2199">
                <a:solidFill>
                  <a:srgbClr val="280D62"/>
                </a:solidFill>
                <a:latin typeface="Canva Sans Bold"/>
                <a:ea typeface="Canva Sans Bold"/>
                <a:cs typeface="Canva Sans Bold"/>
                <a:sym typeface="Canva Sans Bold"/>
              </a:rPr>
              <a:t> If you or someone is being picked on, speak up, stand up agisnt it , do not accept disrespect</a:t>
            </a:r>
          </a:p>
          <a:p>
            <a:pPr algn="l">
              <a:lnSpc>
                <a:spcPts val="3079"/>
              </a:lnSpc>
              <a:spcBef>
                <a:spcPct val="0"/>
              </a:spcBef>
            </a:pPr>
          </a:p>
          <a:p>
            <a:pPr algn="l">
              <a:lnSpc>
                <a:spcPts val="3079"/>
              </a:lnSpc>
              <a:spcBef>
                <a:spcPct val="0"/>
              </a:spcBef>
            </a:pPr>
            <a:r>
              <a:rPr lang="en-US" b="true" sz="2199">
                <a:solidFill>
                  <a:srgbClr val="280D62"/>
                </a:solidFill>
                <a:latin typeface="Canva Sans Bold"/>
                <a:ea typeface="Canva Sans Bold"/>
                <a:cs typeface="Canva Sans Bold"/>
                <a:sym typeface="Canva Sans Bold"/>
              </a:rPr>
              <a:t>I – Include</a:t>
            </a:r>
          </a:p>
          <a:p>
            <a:pPr algn="l">
              <a:lnSpc>
                <a:spcPts val="3079"/>
              </a:lnSpc>
              <a:spcBef>
                <a:spcPct val="0"/>
              </a:spcBef>
            </a:pPr>
            <a:r>
              <a:rPr lang="en-US" b="true" sz="2199">
                <a:solidFill>
                  <a:srgbClr val="280D62"/>
                </a:solidFill>
                <a:latin typeface="Canva Sans Bold"/>
                <a:ea typeface="Canva Sans Bold"/>
                <a:cs typeface="Canva Sans Bold"/>
                <a:sym typeface="Canva Sans Bold"/>
              </a:rPr>
              <a:t> Do not keep things to yourself - tell others if someone is being toxic - there is no shame , you will need help , you could be the help</a:t>
            </a:r>
          </a:p>
          <a:p>
            <a:pPr algn="l">
              <a:lnSpc>
                <a:spcPts val="3079"/>
              </a:lnSpc>
              <a:spcBef>
                <a:spcPct val="0"/>
              </a:spcBef>
            </a:pPr>
          </a:p>
          <a:p>
            <a:pPr algn="l">
              <a:lnSpc>
                <a:spcPts val="3079"/>
              </a:lnSpc>
              <a:spcBef>
                <a:spcPct val="0"/>
              </a:spcBef>
            </a:pPr>
            <a:r>
              <a:rPr lang="en-US" b="true" sz="2199">
                <a:solidFill>
                  <a:srgbClr val="280D62"/>
                </a:solidFill>
                <a:latin typeface="Canva Sans Bold"/>
                <a:ea typeface="Canva Sans Bold"/>
                <a:cs typeface="Canva Sans Bold"/>
                <a:sym typeface="Canva Sans Bold"/>
              </a:rPr>
              <a:t>E – Empower</a:t>
            </a:r>
          </a:p>
          <a:p>
            <a:pPr algn="l">
              <a:lnSpc>
                <a:spcPts val="3079"/>
              </a:lnSpc>
              <a:spcBef>
                <a:spcPct val="0"/>
              </a:spcBef>
            </a:pPr>
            <a:r>
              <a:rPr lang="en-US" b="true" sz="2199">
                <a:solidFill>
                  <a:srgbClr val="280D62"/>
                </a:solidFill>
                <a:latin typeface="Canva Sans Bold"/>
                <a:ea typeface="Canva Sans Bold"/>
                <a:cs typeface="Canva Sans Bold"/>
                <a:sym typeface="Canva Sans Bold"/>
              </a:rPr>
              <a:t> Say kind things, encourage friends, and help people feel brave and confiden</a:t>
            </a:r>
            <a:r>
              <a:rPr lang="en-US" b="true" sz="2199">
                <a:solidFill>
                  <a:srgbClr val="000000"/>
                </a:solidFill>
                <a:latin typeface="Canva Sans Bold"/>
                <a:ea typeface="Canva Sans Bold"/>
                <a:cs typeface="Canva Sans Bold"/>
                <a:sym typeface="Canva Sans Bold"/>
              </a:rPr>
              <a:t>t.</a:t>
            </a:r>
          </a:p>
        </p:txBody>
      </p:sp>
      <p:sp>
        <p:nvSpPr>
          <p:cNvPr name="Freeform 10" id="10"/>
          <p:cNvSpPr/>
          <p:nvPr/>
        </p:nvSpPr>
        <p:spPr>
          <a:xfrm flipH="false" flipV="false" rot="0">
            <a:off x="509196" y="806223"/>
            <a:ext cx="4873772" cy="7315230"/>
          </a:xfrm>
          <a:custGeom>
            <a:avLst/>
            <a:gdLst/>
            <a:ahLst/>
            <a:cxnLst/>
            <a:rect r="r" b="b" t="t" l="l"/>
            <a:pathLst>
              <a:path h="7315230" w="4873772">
                <a:moveTo>
                  <a:pt x="0" y="0"/>
                </a:moveTo>
                <a:lnTo>
                  <a:pt x="4873772" y="0"/>
                </a:lnTo>
                <a:lnTo>
                  <a:pt x="4873772" y="7315230"/>
                </a:lnTo>
                <a:lnTo>
                  <a:pt x="0" y="7315230"/>
                </a:lnTo>
                <a:lnTo>
                  <a:pt x="0" y="0"/>
                </a:lnTo>
                <a:close/>
              </a:path>
            </a:pathLst>
          </a:custGeom>
          <a:blipFill>
            <a:blip r:embed="rId9"/>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TextBox 9" id="9"/>
          <p:cNvSpPr txBox="true"/>
          <p:nvPr/>
        </p:nvSpPr>
        <p:spPr>
          <a:xfrm rot="0">
            <a:off x="6390176" y="981075"/>
            <a:ext cx="11897824" cy="5988839"/>
          </a:xfrm>
          <a:prstGeom prst="rect">
            <a:avLst/>
          </a:prstGeom>
        </p:spPr>
        <p:txBody>
          <a:bodyPr anchor="t" rtlCol="false" tIns="0" lIns="0" bIns="0" rIns="0">
            <a:spAutoFit/>
          </a:bodyPr>
          <a:lstStyle/>
          <a:p>
            <a:pPr algn="l">
              <a:lnSpc>
                <a:spcPts val="3219"/>
              </a:lnSpc>
              <a:spcBef>
                <a:spcPct val="0"/>
              </a:spcBef>
            </a:pPr>
            <a:r>
              <a:rPr lang="en-US" b="true" sz="2299">
                <a:solidFill>
                  <a:srgbClr val="280D62"/>
                </a:solidFill>
                <a:latin typeface="Canva Sans Bold"/>
                <a:ea typeface="Canva Sans Bold"/>
                <a:cs typeface="Canva Sans Bold"/>
                <a:sym typeface="Canva Sans Bold"/>
              </a:rPr>
              <a:t>GENT – How Boys Show Respect</a:t>
            </a:r>
          </a:p>
          <a:p>
            <a:pPr algn="l">
              <a:lnSpc>
                <a:spcPts val="3219"/>
              </a:lnSpc>
              <a:spcBef>
                <a:spcPct val="0"/>
              </a:spcBef>
            </a:pPr>
          </a:p>
          <a:p>
            <a:pPr algn="l">
              <a:lnSpc>
                <a:spcPts val="3219"/>
              </a:lnSpc>
              <a:spcBef>
                <a:spcPct val="0"/>
              </a:spcBef>
            </a:pPr>
            <a:r>
              <a:rPr lang="en-US" b="true" sz="2299">
                <a:solidFill>
                  <a:srgbClr val="280D62"/>
                </a:solidFill>
                <a:latin typeface="Canva Sans Bold"/>
                <a:ea typeface="Canva Sans Bold"/>
                <a:cs typeface="Canva Sans Bold"/>
                <a:sym typeface="Canva Sans Bold"/>
              </a:rPr>
              <a:t>G – Genuine</a:t>
            </a:r>
          </a:p>
          <a:p>
            <a:pPr algn="l">
              <a:lnSpc>
                <a:spcPts val="3219"/>
              </a:lnSpc>
              <a:spcBef>
                <a:spcPct val="0"/>
              </a:spcBef>
            </a:pPr>
            <a:r>
              <a:rPr lang="en-US" b="true" sz="2299">
                <a:solidFill>
                  <a:srgbClr val="280D62"/>
                </a:solidFill>
                <a:latin typeface="Canva Sans Bold"/>
                <a:ea typeface="Canva Sans Bold"/>
                <a:cs typeface="Canva Sans Bold"/>
                <a:sym typeface="Canva Sans Bold"/>
              </a:rPr>
              <a:t> Be real and honest. Treat people the way you want to be treated.</a:t>
            </a:r>
          </a:p>
          <a:p>
            <a:pPr algn="l">
              <a:lnSpc>
                <a:spcPts val="3219"/>
              </a:lnSpc>
              <a:spcBef>
                <a:spcPct val="0"/>
              </a:spcBef>
            </a:pPr>
          </a:p>
          <a:p>
            <a:pPr algn="l">
              <a:lnSpc>
                <a:spcPts val="3219"/>
              </a:lnSpc>
              <a:spcBef>
                <a:spcPct val="0"/>
              </a:spcBef>
            </a:pPr>
            <a:r>
              <a:rPr lang="en-US" b="true" sz="2299">
                <a:solidFill>
                  <a:srgbClr val="280D62"/>
                </a:solidFill>
                <a:latin typeface="Canva Sans Bold"/>
                <a:ea typeface="Canva Sans Bold"/>
                <a:cs typeface="Canva Sans Bold"/>
                <a:sym typeface="Canva Sans Bold"/>
              </a:rPr>
              <a:t>E – Empathy</a:t>
            </a:r>
          </a:p>
          <a:p>
            <a:pPr algn="l">
              <a:lnSpc>
                <a:spcPts val="3219"/>
              </a:lnSpc>
              <a:spcBef>
                <a:spcPct val="0"/>
              </a:spcBef>
            </a:pPr>
            <a:r>
              <a:rPr lang="en-US" b="true" sz="2299">
                <a:solidFill>
                  <a:srgbClr val="280D62"/>
                </a:solidFill>
                <a:latin typeface="Canva Sans Bold"/>
                <a:ea typeface="Canva Sans Bold"/>
                <a:cs typeface="Canva Sans Bold"/>
                <a:sym typeface="Canva Sans Bold"/>
              </a:rPr>
              <a:t> Notice when someone feels sad or left out and try to help.</a:t>
            </a:r>
          </a:p>
          <a:p>
            <a:pPr algn="l">
              <a:lnSpc>
                <a:spcPts val="3219"/>
              </a:lnSpc>
              <a:spcBef>
                <a:spcPct val="0"/>
              </a:spcBef>
            </a:pPr>
          </a:p>
          <a:p>
            <a:pPr algn="l">
              <a:lnSpc>
                <a:spcPts val="3219"/>
              </a:lnSpc>
              <a:spcBef>
                <a:spcPct val="0"/>
              </a:spcBef>
            </a:pPr>
            <a:r>
              <a:rPr lang="en-US" b="true" sz="2299">
                <a:solidFill>
                  <a:srgbClr val="280D62"/>
                </a:solidFill>
                <a:latin typeface="Canva Sans Bold"/>
                <a:ea typeface="Canva Sans Bold"/>
                <a:cs typeface="Canva Sans Bold"/>
                <a:sym typeface="Canva Sans Bold"/>
              </a:rPr>
              <a:t>N – Non Violent </a:t>
            </a:r>
          </a:p>
          <a:p>
            <a:pPr algn="l">
              <a:lnSpc>
                <a:spcPts val="3219"/>
              </a:lnSpc>
              <a:spcBef>
                <a:spcPct val="0"/>
              </a:spcBef>
            </a:pPr>
            <a:r>
              <a:rPr lang="en-US" b="true" sz="2299">
                <a:solidFill>
                  <a:srgbClr val="280D62"/>
                </a:solidFill>
                <a:latin typeface="Canva Sans Bold"/>
                <a:ea typeface="Canva Sans Bold"/>
                <a:cs typeface="Canva Sans Bold"/>
                <a:sym typeface="Canva Sans Bold"/>
              </a:rPr>
              <a:t> Look after your friends. Encourage people and help them feel safe.  Never uses   violence against anyone (unless self defence / fighting sports controlled environment)  </a:t>
            </a:r>
          </a:p>
          <a:p>
            <a:pPr algn="l">
              <a:lnSpc>
                <a:spcPts val="3219"/>
              </a:lnSpc>
              <a:spcBef>
                <a:spcPct val="0"/>
              </a:spcBef>
            </a:pPr>
          </a:p>
          <a:p>
            <a:pPr algn="l">
              <a:lnSpc>
                <a:spcPts val="3219"/>
              </a:lnSpc>
              <a:spcBef>
                <a:spcPct val="0"/>
              </a:spcBef>
            </a:pPr>
            <a:r>
              <a:rPr lang="en-US" b="true" sz="2299">
                <a:solidFill>
                  <a:srgbClr val="280D62"/>
                </a:solidFill>
                <a:latin typeface="Canva Sans Bold"/>
                <a:ea typeface="Canva Sans Bold"/>
                <a:cs typeface="Canva Sans Bold"/>
                <a:sym typeface="Canva Sans Bold"/>
              </a:rPr>
              <a:t>T – Trustworthy</a:t>
            </a:r>
          </a:p>
          <a:p>
            <a:pPr algn="l">
              <a:lnSpc>
                <a:spcPts val="3219"/>
              </a:lnSpc>
              <a:spcBef>
                <a:spcPct val="0"/>
              </a:spcBef>
            </a:pPr>
            <a:r>
              <a:rPr lang="en-US" b="true" sz="2299">
                <a:solidFill>
                  <a:srgbClr val="280D62"/>
                </a:solidFill>
                <a:latin typeface="Canva Sans Bold"/>
                <a:ea typeface="Canva Sans Bold"/>
                <a:cs typeface="Canva Sans Bold"/>
                <a:sym typeface="Canva Sans Bold"/>
              </a:rPr>
              <a:t> Keep promises, don’t spread lies, and be someone people can rely on.</a:t>
            </a:r>
          </a:p>
        </p:txBody>
      </p:sp>
      <p:grpSp>
        <p:nvGrpSpPr>
          <p:cNvPr name="Group 10" id="10"/>
          <p:cNvGrpSpPr/>
          <p:nvPr/>
        </p:nvGrpSpPr>
        <p:grpSpPr>
          <a:xfrm rot="0">
            <a:off x="1101073" y="1982210"/>
            <a:ext cx="4009562" cy="6018105"/>
            <a:chOff x="0" y="0"/>
            <a:chExt cx="5346083" cy="8024140"/>
          </a:xfrm>
        </p:grpSpPr>
        <p:sp>
          <p:nvSpPr>
            <p:cNvPr name="Freeform 11" id="11"/>
            <p:cNvSpPr/>
            <p:nvPr/>
          </p:nvSpPr>
          <p:spPr>
            <a:xfrm flipH="false" flipV="false" rot="0">
              <a:off x="0" y="0"/>
              <a:ext cx="5346083" cy="8024140"/>
            </a:xfrm>
            <a:custGeom>
              <a:avLst/>
              <a:gdLst/>
              <a:ahLst/>
              <a:cxnLst/>
              <a:rect r="r" b="b" t="t" l="l"/>
              <a:pathLst>
                <a:path h="8024140" w="5346083">
                  <a:moveTo>
                    <a:pt x="0" y="0"/>
                  </a:moveTo>
                  <a:lnTo>
                    <a:pt x="5346083" y="0"/>
                  </a:lnTo>
                  <a:lnTo>
                    <a:pt x="5346083" y="8024140"/>
                  </a:lnTo>
                  <a:lnTo>
                    <a:pt x="0" y="8024140"/>
                  </a:lnTo>
                  <a:lnTo>
                    <a:pt x="0" y="0"/>
                  </a:lnTo>
                  <a:close/>
                </a:path>
              </a:pathLst>
            </a:custGeom>
            <a:blipFill>
              <a:blip r:embed="rId9"/>
              <a:stretch>
                <a:fillRect l="0" t="0" r="0" b="0"/>
              </a:stretch>
            </a:blipFill>
          </p:spPr>
        </p:sp>
        <p:sp>
          <p:nvSpPr>
            <p:cNvPr name="Freeform 12" id="12"/>
            <p:cNvSpPr/>
            <p:nvPr/>
          </p:nvSpPr>
          <p:spPr>
            <a:xfrm flipH="false" flipV="false" rot="0">
              <a:off x="1548770" y="5494385"/>
              <a:ext cx="2467919" cy="233571"/>
            </a:xfrm>
            <a:custGeom>
              <a:avLst/>
              <a:gdLst/>
              <a:ahLst/>
              <a:cxnLst/>
              <a:rect r="r" b="b" t="t" l="l"/>
              <a:pathLst>
                <a:path h="233571" w="2467919">
                  <a:moveTo>
                    <a:pt x="0" y="0"/>
                  </a:moveTo>
                  <a:lnTo>
                    <a:pt x="2467919" y="0"/>
                  </a:lnTo>
                  <a:lnTo>
                    <a:pt x="2467919" y="233571"/>
                  </a:lnTo>
                  <a:lnTo>
                    <a:pt x="0" y="233571"/>
                  </a:lnTo>
                  <a:lnTo>
                    <a:pt x="0" y="0"/>
                  </a:lnTo>
                  <a:close/>
                </a:path>
              </a:pathLst>
            </a:custGeom>
            <a:blipFill>
              <a:blip r:embed="rId10">
                <a:extLst>
                  <a:ext uri="{96DAC541-7B7A-43D3-8B79-37D633B846F1}">
                    <asvg:svgBlip xmlns:asvg="http://schemas.microsoft.com/office/drawing/2016/SVG/main" r:embed="rId11"/>
                  </a:ext>
                </a:extLst>
              </a:blip>
              <a:stretch>
                <a:fillRect l="0" t="-264913" r="-1577" b="0"/>
              </a:stretch>
            </a:blipFill>
          </p:spPr>
        </p:sp>
        <p:sp>
          <p:nvSpPr>
            <p:cNvPr name="Freeform 13" id="13"/>
            <p:cNvSpPr/>
            <p:nvPr/>
          </p:nvSpPr>
          <p:spPr>
            <a:xfrm flipH="false" flipV="false" rot="0">
              <a:off x="1548770" y="5611171"/>
              <a:ext cx="2467919" cy="233571"/>
            </a:xfrm>
            <a:custGeom>
              <a:avLst/>
              <a:gdLst/>
              <a:ahLst/>
              <a:cxnLst/>
              <a:rect r="r" b="b" t="t" l="l"/>
              <a:pathLst>
                <a:path h="233571" w="2467919">
                  <a:moveTo>
                    <a:pt x="0" y="0"/>
                  </a:moveTo>
                  <a:lnTo>
                    <a:pt x="2467919" y="0"/>
                  </a:lnTo>
                  <a:lnTo>
                    <a:pt x="2467919" y="233570"/>
                  </a:lnTo>
                  <a:lnTo>
                    <a:pt x="0" y="233570"/>
                  </a:lnTo>
                  <a:lnTo>
                    <a:pt x="0" y="0"/>
                  </a:lnTo>
                  <a:close/>
                </a:path>
              </a:pathLst>
            </a:custGeom>
            <a:blipFill>
              <a:blip r:embed="rId10">
                <a:extLst>
                  <a:ext uri="{96DAC541-7B7A-43D3-8B79-37D633B846F1}">
                    <asvg:svgBlip xmlns:asvg="http://schemas.microsoft.com/office/drawing/2016/SVG/main" r:embed="rId11"/>
                  </a:ext>
                </a:extLst>
              </a:blip>
              <a:stretch>
                <a:fillRect l="0" t="-264913" r="-1577" b="0"/>
              </a:stretch>
            </a:blipFill>
          </p:spPr>
        </p:sp>
        <p:sp>
          <p:nvSpPr>
            <p:cNvPr name="TextBox 14" id="14"/>
            <p:cNvSpPr txBox="true"/>
            <p:nvPr/>
          </p:nvSpPr>
          <p:spPr>
            <a:xfrm rot="0">
              <a:off x="918710" y="5465810"/>
              <a:ext cx="3728040" cy="397101"/>
            </a:xfrm>
            <a:prstGeom prst="rect">
              <a:avLst/>
            </a:prstGeom>
          </p:spPr>
          <p:txBody>
            <a:bodyPr anchor="t" rtlCol="false" tIns="0" lIns="0" bIns="0" rIns="0">
              <a:spAutoFit/>
            </a:bodyPr>
            <a:lstStyle/>
            <a:p>
              <a:pPr algn="ctr">
                <a:lnSpc>
                  <a:spcPts val="2541"/>
                </a:lnSpc>
              </a:pPr>
              <a:r>
                <a:rPr lang="en-US" b="true" sz="1815">
                  <a:solidFill>
                    <a:srgbClr val="FFFFFF"/>
                  </a:solidFill>
                  <a:latin typeface="Canva Sans Bold"/>
                  <a:ea typeface="Canva Sans Bold"/>
                  <a:cs typeface="Canva Sans Bold"/>
                  <a:sym typeface="Canva Sans Bold"/>
                </a:rPr>
                <a:t>Non Violent </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615850" y="6017516"/>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3" id="3"/>
          <p:cNvSpPr/>
          <p:nvPr/>
        </p:nvSpPr>
        <p:spPr>
          <a:xfrm flipH="false" flipV="false" rot="0">
            <a:off x="179546" y="9162166"/>
            <a:ext cx="2447312" cy="869815"/>
          </a:xfrm>
          <a:custGeom>
            <a:avLst/>
            <a:gdLst/>
            <a:ahLst/>
            <a:cxnLst/>
            <a:rect r="r" b="b" t="t" l="l"/>
            <a:pathLst>
              <a:path h="869815" w="2447312">
                <a:moveTo>
                  <a:pt x="0" y="0"/>
                </a:moveTo>
                <a:lnTo>
                  <a:pt x="2447312" y="0"/>
                </a:lnTo>
                <a:lnTo>
                  <a:pt x="2447312" y="869815"/>
                </a:lnTo>
                <a:lnTo>
                  <a:pt x="0" y="869815"/>
                </a:lnTo>
                <a:lnTo>
                  <a:pt x="0" y="0"/>
                </a:lnTo>
                <a:close/>
              </a:path>
            </a:pathLst>
          </a:custGeom>
          <a:blipFill>
            <a:blip r:embed="rId4"/>
            <a:stretch>
              <a:fillRect l="0" t="0" r="0" b="0"/>
            </a:stretch>
          </a:blipFill>
        </p:spPr>
      </p:sp>
      <p:sp>
        <p:nvSpPr>
          <p:cNvPr name="Freeform 4" id="4"/>
          <p:cNvSpPr/>
          <p:nvPr/>
        </p:nvSpPr>
        <p:spPr>
          <a:xfrm flipH="false" flipV="false" rot="0">
            <a:off x="9645524" y="9200291"/>
            <a:ext cx="1761018" cy="880509"/>
          </a:xfrm>
          <a:custGeom>
            <a:avLst/>
            <a:gdLst/>
            <a:ahLst/>
            <a:cxnLst/>
            <a:rect r="r" b="b" t="t" l="l"/>
            <a:pathLst>
              <a:path h="880509" w="1761018">
                <a:moveTo>
                  <a:pt x="0" y="0"/>
                </a:moveTo>
                <a:lnTo>
                  <a:pt x="1761018" y="0"/>
                </a:lnTo>
                <a:lnTo>
                  <a:pt x="1761018" y="880509"/>
                </a:lnTo>
                <a:lnTo>
                  <a:pt x="0" y="880509"/>
                </a:lnTo>
                <a:lnTo>
                  <a:pt x="0" y="0"/>
                </a:lnTo>
                <a:close/>
              </a:path>
            </a:pathLst>
          </a:custGeom>
          <a:blipFill>
            <a:blip r:embed="rId5"/>
            <a:stretch>
              <a:fillRect l="0" t="0" r="0" b="0"/>
            </a:stretch>
          </a:blipFill>
        </p:spPr>
      </p:sp>
      <p:sp>
        <p:nvSpPr>
          <p:cNvPr name="Freeform 5" id="5" descr="Upscale Image"/>
          <p:cNvSpPr/>
          <p:nvPr/>
        </p:nvSpPr>
        <p:spPr>
          <a:xfrm flipH="false" flipV="false" rot="0">
            <a:off x="2902542" y="8951834"/>
            <a:ext cx="2825749" cy="1335166"/>
          </a:xfrm>
          <a:custGeom>
            <a:avLst/>
            <a:gdLst/>
            <a:ahLst/>
            <a:cxnLst/>
            <a:rect r="r" b="b" t="t" l="l"/>
            <a:pathLst>
              <a:path h="1335166" w="2825749">
                <a:moveTo>
                  <a:pt x="0" y="0"/>
                </a:moveTo>
                <a:lnTo>
                  <a:pt x="2825749" y="0"/>
                </a:lnTo>
                <a:lnTo>
                  <a:pt x="2825749" y="1335166"/>
                </a:lnTo>
                <a:lnTo>
                  <a:pt x="0" y="1335166"/>
                </a:lnTo>
                <a:lnTo>
                  <a:pt x="0" y="0"/>
                </a:lnTo>
                <a:close/>
              </a:path>
            </a:pathLst>
          </a:custGeom>
          <a:blipFill>
            <a:blip r:embed="rId6"/>
            <a:stretch>
              <a:fillRect l="0" t="0" r="0" b="0"/>
            </a:stretch>
          </a:blipFill>
        </p:spPr>
      </p:sp>
      <p:sp>
        <p:nvSpPr>
          <p:cNvPr name="Freeform 6" id="6"/>
          <p:cNvSpPr/>
          <p:nvPr/>
        </p:nvSpPr>
        <p:spPr>
          <a:xfrm flipH="false" flipV="false" rot="0">
            <a:off x="5918791" y="8000315"/>
            <a:ext cx="3280462" cy="3280462"/>
          </a:xfrm>
          <a:custGeom>
            <a:avLst/>
            <a:gdLst/>
            <a:ahLst/>
            <a:cxnLst/>
            <a:rect r="r" b="b" t="t" l="l"/>
            <a:pathLst>
              <a:path h="3280462" w="3280462">
                <a:moveTo>
                  <a:pt x="0" y="0"/>
                </a:moveTo>
                <a:lnTo>
                  <a:pt x="3280462" y="0"/>
                </a:lnTo>
                <a:lnTo>
                  <a:pt x="3280462" y="3280462"/>
                </a:lnTo>
                <a:lnTo>
                  <a:pt x="0" y="3280462"/>
                </a:lnTo>
                <a:lnTo>
                  <a:pt x="0" y="0"/>
                </a:lnTo>
                <a:close/>
              </a:path>
            </a:pathLst>
          </a:custGeom>
          <a:blipFill>
            <a:blip r:embed="rId7"/>
            <a:stretch>
              <a:fillRect l="0" t="0" r="0" b="0"/>
            </a:stretch>
          </a:blipFill>
        </p:spPr>
      </p:sp>
      <p:sp>
        <p:nvSpPr>
          <p:cNvPr name="Freeform 7" id="7"/>
          <p:cNvSpPr/>
          <p:nvPr/>
        </p:nvSpPr>
        <p:spPr>
          <a:xfrm flipH="false" flipV="false" rot="0">
            <a:off x="12151554" y="9100174"/>
            <a:ext cx="1016621" cy="1016621"/>
          </a:xfrm>
          <a:custGeom>
            <a:avLst/>
            <a:gdLst/>
            <a:ahLst/>
            <a:cxnLst/>
            <a:rect r="r" b="b" t="t" l="l"/>
            <a:pathLst>
              <a:path h="1016621" w="1016621">
                <a:moveTo>
                  <a:pt x="0" y="0"/>
                </a:moveTo>
                <a:lnTo>
                  <a:pt x="1016621" y="0"/>
                </a:lnTo>
                <a:lnTo>
                  <a:pt x="1016621" y="1016620"/>
                </a:lnTo>
                <a:lnTo>
                  <a:pt x="0" y="1016620"/>
                </a:lnTo>
                <a:lnTo>
                  <a:pt x="0" y="0"/>
                </a:lnTo>
                <a:close/>
              </a:path>
            </a:pathLst>
          </a:custGeom>
          <a:blipFill>
            <a:blip r:embed="rId8"/>
            <a:stretch>
              <a:fillRect l="0" t="0" r="0" b="0"/>
            </a:stretch>
          </a:blipFill>
        </p:spPr>
      </p:sp>
      <p:sp>
        <p:nvSpPr>
          <p:cNvPr name="Freeform 8" id="8"/>
          <p:cNvSpPr/>
          <p:nvPr/>
        </p:nvSpPr>
        <p:spPr>
          <a:xfrm flipH="false" flipV="false" rot="-10800000">
            <a:off x="-967353" y="-986278"/>
            <a:ext cx="5384077" cy="4816302"/>
          </a:xfrm>
          <a:custGeom>
            <a:avLst/>
            <a:gdLst/>
            <a:ahLst/>
            <a:cxnLst/>
            <a:rect r="r" b="b" t="t" l="l"/>
            <a:pathLst>
              <a:path h="4816302" w="5384077">
                <a:moveTo>
                  <a:pt x="0" y="0"/>
                </a:moveTo>
                <a:lnTo>
                  <a:pt x="5384077" y="0"/>
                </a:lnTo>
                <a:lnTo>
                  <a:pt x="5384077" y="4816302"/>
                </a:lnTo>
                <a:lnTo>
                  <a:pt x="0" y="4816302"/>
                </a:lnTo>
                <a:lnTo>
                  <a:pt x="0" y="0"/>
                </a:lnTo>
                <a:close/>
              </a:path>
            </a:pathLst>
          </a:custGeom>
          <a:blipFill>
            <a:blip r:embed="rId3"/>
            <a:stretch>
              <a:fillRect l="0" t="0" r="0" b="0"/>
            </a:stretch>
          </a:blipFill>
        </p:spPr>
      </p:sp>
      <p:sp>
        <p:nvSpPr>
          <p:cNvPr name="Freeform 9" id="9"/>
          <p:cNvSpPr/>
          <p:nvPr/>
        </p:nvSpPr>
        <p:spPr>
          <a:xfrm flipH="false" flipV="false" rot="0">
            <a:off x="10033893" y="562062"/>
            <a:ext cx="5040385" cy="7565306"/>
          </a:xfrm>
          <a:custGeom>
            <a:avLst/>
            <a:gdLst/>
            <a:ahLst/>
            <a:cxnLst/>
            <a:rect r="r" b="b" t="t" l="l"/>
            <a:pathLst>
              <a:path h="7565306" w="5040385">
                <a:moveTo>
                  <a:pt x="0" y="0"/>
                </a:moveTo>
                <a:lnTo>
                  <a:pt x="5040385" y="0"/>
                </a:lnTo>
                <a:lnTo>
                  <a:pt x="5040385" y="7565306"/>
                </a:lnTo>
                <a:lnTo>
                  <a:pt x="0" y="7565306"/>
                </a:lnTo>
                <a:lnTo>
                  <a:pt x="0" y="0"/>
                </a:lnTo>
                <a:close/>
              </a:path>
            </a:pathLst>
          </a:custGeom>
          <a:blipFill>
            <a:blip r:embed="rId9"/>
            <a:stretch>
              <a:fillRect l="0" t="0" r="0" b="0"/>
            </a:stretch>
          </a:blipFill>
        </p:spPr>
      </p:sp>
      <p:sp>
        <p:nvSpPr>
          <p:cNvPr name="TextBox 10" id="10"/>
          <p:cNvSpPr txBox="true"/>
          <p:nvPr/>
        </p:nvSpPr>
        <p:spPr>
          <a:xfrm rot="0">
            <a:off x="1899339" y="1669063"/>
            <a:ext cx="8038902" cy="6458305"/>
          </a:xfrm>
          <a:prstGeom prst="rect">
            <a:avLst/>
          </a:prstGeom>
        </p:spPr>
        <p:txBody>
          <a:bodyPr anchor="t" rtlCol="false" tIns="0" lIns="0" bIns="0" rIns="0">
            <a:spAutoFit/>
          </a:bodyPr>
          <a:lstStyle/>
          <a:p>
            <a:pPr algn="l">
              <a:lnSpc>
                <a:spcPts val="4690"/>
              </a:lnSpc>
              <a:spcBef>
                <a:spcPct val="0"/>
              </a:spcBef>
            </a:pPr>
            <a:r>
              <a:rPr lang="en-US" b="true" sz="3350">
                <a:solidFill>
                  <a:srgbClr val="000000"/>
                </a:solidFill>
                <a:latin typeface="Canva Sans Bold"/>
                <a:ea typeface="Canva Sans Bold"/>
                <a:cs typeface="Canva Sans Bold"/>
                <a:sym typeface="Canva Sans Bold"/>
              </a:rPr>
              <a:t>CID behaviours are choices, not identities.</a:t>
            </a:r>
          </a:p>
          <a:p>
            <a:pPr algn="l">
              <a:lnSpc>
                <a:spcPts val="4690"/>
              </a:lnSpc>
              <a:spcBef>
                <a:spcPct val="0"/>
              </a:spcBef>
            </a:pPr>
          </a:p>
          <a:p>
            <a:pPr algn="l">
              <a:lnSpc>
                <a:spcPts val="4690"/>
              </a:lnSpc>
              <a:spcBef>
                <a:spcPct val="0"/>
              </a:spcBef>
            </a:pPr>
            <a:r>
              <a:rPr lang="en-US" b="true" sz="3350">
                <a:solidFill>
                  <a:srgbClr val="000000"/>
                </a:solidFill>
                <a:latin typeface="Canva Sans Bold"/>
                <a:ea typeface="Canva Sans Bold"/>
                <a:cs typeface="Canva Sans Bold"/>
                <a:sym typeface="Canva Sans Bold"/>
              </a:rPr>
              <a:t> They can be challenged, unlearned, and replaced.</a:t>
            </a:r>
          </a:p>
          <a:p>
            <a:pPr algn="l">
              <a:lnSpc>
                <a:spcPts val="4690"/>
              </a:lnSpc>
              <a:spcBef>
                <a:spcPct val="0"/>
              </a:spcBef>
            </a:pPr>
          </a:p>
          <a:p>
            <a:pPr algn="l">
              <a:lnSpc>
                <a:spcPts val="4690"/>
              </a:lnSpc>
              <a:spcBef>
                <a:spcPct val="0"/>
              </a:spcBef>
            </a:pPr>
            <a:r>
              <a:rPr lang="en-US" b="true" sz="3350">
                <a:solidFill>
                  <a:srgbClr val="000000"/>
                </a:solidFill>
                <a:latin typeface="Canva Sans Bold"/>
                <a:ea typeface="Canva Sans Bold"/>
                <a:cs typeface="Canva Sans Bold"/>
                <a:sym typeface="Canva Sans Bold"/>
              </a:rPr>
              <a:t>That’s prevention. </a:t>
            </a:r>
          </a:p>
          <a:p>
            <a:pPr algn="l">
              <a:lnSpc>
                <a:spcPts val="4690"/>
              </a:lnSpc>
              <a:spcBef>
                <a:spcPct val="0"/>
              </a:spcBef>
            </a:pPr>
          </a:p>
          <a:p>
            <a:pPr algn="l">
              <a:lnSpc>
                <a:spcPts val="4690"/>
              </a:lnSpc>
              <a:spcBef>
                <a:spcPct val="0"/>
              </a:spcBef>
            </a:pPr>
            <a:r>
              <a:rPr lang="en-US" b="true" sz="3350">
                <a:solidFill>
                  <a:srgbClr val="000000"/>
                </a:solidFill>
                <a:latin typeface="Canva Sans Bold"/>
                <a:ea typeface="Canva Sans Bold"/>
                <a:cs typeface="Canva Sans Bold"/>
                <a:sym typeface="Canva Sans Bold"/>
              </a:rPr>
              <a:t>That’s growth. And that’s how you stop harm without writing young people off.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DAHDGvpNi0c</dc:identifier>
  <dcterms:modified xsi:type="dcterms:W3CDTF">2011-08-01T06:04:30Z</dcterms:modified>
  <cp:revision>1</cp:revision>
  <dc:title>G.E.N.T.</dc:title>
</cp:coreProperties>
</file>