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8" r:id="rId3"/>
    <p:sldId id="276" r:id="rId4"/>
    <p:sldId id="274" r:id="rId5"/>
    <p:sldId id="295" r:id="rId6"/>
    <p:sldId id="277" r:id="rId7"/>
    <p:sldId id="279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9" r:id="rId16"/>
    <p:sldId id="288" r:id="rId17"/>
    <p:sldId id="290" r:id="rId18"/>
    <p:sldId id="293" r:id="rId19"/>
    <p:sldId id="291" r:id="rId20"/>
    <p:sldId id="292" r:id="rId21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66828" autoAdjust="0"/>
  </p:normalViewPr>
  <p:slideViewPr>
    <p:cSldViewPr snapToGrid="0">
      <p:cViewPr varScale="1">
        <p:scale>
          <a:sx n="74" d="100"/>
          <a:sy n="74" d="100"/>
        </p:scale>
        <p:origin x="1098" y="-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30CFA4E6-F29A-4762-9741-863FFCFF8E4E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128AC8B-DA64-4242-BD39-174468CE5F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835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300" b="1" dirty="0"/>
              <a:t>Break the Silence</a:t>
            </a:r>
          </a:p>
          <a:p>
            <a:endParaRPr lang="en-GB" sz="1300" b="1" dirty="0"/>
          </a:p>
          <a:p>
            <a:pPr lvl="0"/>
            <a:r>
              <a:rPr lang="en-GB" sz="1300" dirty="0"/>
              <a:t>Hello. We are your School Ambassadors.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Today we will look at what bullying is and what it is not.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We will also explain how you can speak up safely.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Please do not name anyone during the assembly.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If anything worries you, speak to our ambassador team or a teacher.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926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Bullying can destroy lives.</a:t>
            </a:r>
          </a:p>
          <a:p>
            <a:endParaRPr lang="en-US" dirty="0"/>
          </a:p>
          <a:p>
            <a:r>
              <a:rPr lang="en-US" dirty="0"/>
              <a:t>Its important we “Break the silence” and speak up against unacceptable behavior.</a:t>
            </a:r>
          </a:p>
          <a:p>
            <a:endParaRPr lang="en-US" dirty="0"/>
          </a:p>
          <a:p>
            <a:r>
              <a:rPr lang="en-GB" dirty="0"/>
              <a:t>That is why speaking up early matters. </a:t>
            </a:r>
          </a:p>
          <a:p>
            <a:endParaRPr lang="en-GB" dirty="0"/>
          </a:p>
          <a:p>
            <a:r>
              <a:rPr lang="en-GB" dirty="0"/>
              <a:t>Support is available, and nobody has to face bullying alone.</a:t>
            </a:r>
            <a:endParaRPr lang="en-US" dirty="0"/>
          </a:p>
          <a:p>
            <a:endParaRPr lang="en-US" dirty="0"/>
          </a:p>
          <a:p>
            <a:r>
              <a:rPr lang="en-US" dirty="0"/>
              <a:t>We want school to be a safe space for everyone.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429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300" b="1" dirty="0"/>
              <a:t>What Makes Behaviour Bullying?</a:t>
            </a:r>
          </a:p>
          <a:p>
            <a:endParaRPr lang="en-GB" sz="1300" b="1" dirty="0"/>
          </a:p>
          <a:p>
            <a:pPr lvl="0"/>
            <a:r>
              <a:rPr lang="en-GB" sz="1300" dirty="0"/>
              <a:t>Bullying is harmful behaviour that is usually repeated and deliberate.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There may be a power imbalance.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The number one intention is to cause hurt and harm. 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This means the person finds it difficult to make the behaviour stop.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One argument or ignorant action may not be bullying. 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However, harmful behaviour still needs to be addressed.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655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300" b="1" dirty="0"/>
              <a:t>Four Types of Bullying</a:t>
            </a:r>
          </a:p>
          <a:p>
            <a:endParaRPr lang="en-GB" sz="1300" b="1" dirty="0"/>
          </a:p>
          <a:p>
            <a:pPr lvl="0"/>
            <a:r>
              <a:rPr lang="en-GB" sz="1300" dirty="0"/>
              <a:t>Physical bullying includes: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 hitting,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pushing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or damaging belongings.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Mental or emotional bullying includes: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 humiliation,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rumours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and exclusion.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Cyberbullying: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 happens through messages,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images,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gaming or social media.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Verbal bullying includes: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threats,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name-calling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and hurtful comments.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Different types of bullying can happen together.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515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A9B70-C5E7-B5FC-41F9-26C47B967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2428E1-1310-EC5E-D87B-54BF112EED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7C7188-9318-68FB-AB1A-DADDBFCD2D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Bullying or Banter?</a:t>
            </a:r>
          </a:p>
          <a:p>
            <a:endParaRPr lang="en-GB" b="1" dirty="0"/>
          </a:p>
          <a:p>
            <a:r>
              <a:rPr lang="en-GB" b="1" dirty="0"/>
              <a:t>Banter</a:t>
            </a:r>
            <a:r>
              <a:rPr lang="en-GB" dirty="0"/>
              <a:t> is friendly joking where everyone involved feels comfortable and can laugh. It stops when someone says, </a:t>
            </a:r>
            <a:r>
              <a:rPr lang="en-GB" b="1" dirty="0"/>
              <a:t>“That’s enough.”</a:t>
            </a:r>
          </a:p>
          <a:p>
            <a:endParaRPr lang="en-GB" dirty="0"/>
          </a:p>
          <a:p>
            <a:r>
              <a:rPr lang="en-GB" b="1" dirty="0"/>
              <a:t>Bullying</a:t>
            </a:r>
            <a:r>
              <a:rPr lang="en-GB" dirty="0"/>
              <a:t> is behaviour intended to hurt, embarrass, frighten or exclude someone. </a:t>
            </a:r>
          </a:p>
          <a:p>
            <a:endParaRPr lang="en-GB" dirty="0"/>
          </a:p>
          <a:p>
            <a:r>
              <a:rPr lang="en-GB" dirty="0"/>
              <a:t>It usually happens repeatedly and involves a power imbalance, making it difficult for the person to defend themselves.</a:t>
            </a:r>
          </a:p>
          <a:p>
            <a:endParaRPr lang="en-GB" dirty="0"/>
          </a:p>
          <a:p>
            <a:r>
              <a:rPr lang="en-GB" b="1" dirty="0"/>
              <a:t>Remember:</a:t>
            </a:r>
          </a:p>
          <a:p>
            <a:endParaRPr lang="en-GB" b="1" dirty="0"/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dirty="0"/>
              <a:t>If everyone is laughing, it may be banter.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endParaRPr lang="en-GB" dirty="0"/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dirty="0"/>
              <a:t>If someone is hurt, uncomfortable or being singled out, stop.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endParaRPr lang="en-GB" dirty="0"/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dirty="0"/>
              <a:t>If it continues after they ask for it to stop, it is not banter.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endParaRPr lang="en-GB" dirty="0"/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dirty="0"/>
              <a:t>Saying </a:t>
            </a:r>
            <a:r>
              <a:rPr lang="en-GB" b="1" dirty="0"/>
              <a:t>“I was only joking”</a:t>
            </a:r>
            <a:r>
              <a:rPr lang="en-GB" dirty="0"/>
              <a:t> does not excuse harmful behaviour.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endParaRPr lang="en-GB" dirty="0"/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dirty="0"/>
              <a:t>A one-off disagreement may not be bullying—but it still needs to be addressed.</a:t>
            </a:r>
          </a:p>
          <a:p>
            <a:pPr lvl="0"/>
            <a:endParaRPr lang="en-GB" dirty="0"/>
          </a:p>
          <a:p>
            <a:r>
              <a:rPr lang="en-GB" b="1" dirty="0"/>
              <a:t>Banter is fun for everyone. </a:t>
            </a:r>
          </a:p>
          <a:p>
            <a:endParaRPr lang="en-GB" b="1" dirty="0"/>
          </a:p>
          <a:p>
            <a:r>
              <a:rPr lang="en-GB" b="1" dirty="0"/>
              <a:t>Bullying is fun at someone else’s expense.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7B46B-9436-72C5-9614-690D217A89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95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We will show you five different scenarios. 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Put your hands up – IF YOU THINK ITS BULLYING? 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You are not voting on whether the behaviour was nice.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You are deciding whether it meets the definition of bullying.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084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A friend laughs when you trip over.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Is this bullying?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Think about whether it was deliberate or repeated.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555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This is </a:t>
            </a:r>
            <a:r>
              <a:rPr lang="en-GB" sz="1300" b="1" dirty="0"/>
              <a:t>not bullying</a:t>
            </a:r>
            <a:r>
              <a:rPr lang="en-GB" sz="1300" dirty="0"/>
              <a:t>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A one-off laugh may be thoughtless, but it is not automatically bullying.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Friends may laugh, but they should pick you up again. 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It could still embarrass or upset the person.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If people repeatedly humiliate the person, it could become bullying.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6846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People are mean to someone everyday.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They want to hurt and humiliate that person.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Is this bullying?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530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The answer is</a:t>
            </a:r>
            <a:r>
              <a:rPr lang="en-GB" sz="1300" b="1" dirty="0"/>
              <a:t>—this is bullying</a:t>
            </a:r>
            <a:r>
              <a:rPr lang="en-GB" sz="1300" dirty="0"/>
              <a:t>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It is harmful, deliberate and repeated.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The person should not deal with this alone.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They should tell a trusted adult or an Anti-Bullying Ambassador.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It can also help to write down what happened.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8251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A teammate shouts at you after you miss an easy chance.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Is this bullying?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Think about whether it happened once or keeps happening.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5178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The answer is, this is n</a:t>
            </a:r>
            <a:r>
              <a:rPr lang="en-GB" dirty="0"/>
              <a:t>ot necessarily bullying. 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One frustrated reaction is not automatically bullying.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It is still not acceptable to shout at someone, but emotions can run high in sport. 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If the player repeatedly targets or intimidates the same person, it could become bullying.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The coach should address the behaviour.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0854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Someone creates a cruel AI image of another pupil.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They share it in group chats or on social media.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Is this bullying?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5037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dirty="0"/>
              <a:t>This is cyberbullying. The image was created to cause harm and can be repeatedly viewed and shared.</a:t>
            </a:r>
          </a:p>
          <a:p>
            <a:pPr lvl="0"/>
            <a:endParaRPr lang="en-GB" sz="1300" dirty="0"/>
          </a:p>
          <a:p>
            <a:pPr lvl="0"/>
            <a:r>
              <a:rPr lang="en-GB" dirty="0"/>
              <a:t>Never create or share an image of someone to embarrass, intimidate or harm them.</a:t>
            </a:r>
          </a:p>
          <a:p>
            <a:pPr lvl="0"/>
            <a:endParaRPr lang="en-GB" sz="1300" dirty="0"/>
          </a:p>
          <a:p>
            <a:pPr lvl="0"/>
            <a:r>
              <a:rPr lang="en-GB" sz="1900" b="1" dirty="0"/>
              <a:t>One post can be viewed, copied and shared many times which is a key part of “repetition” which is aligned to bullying behaviour. 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Do not like, comment on or reshare it.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Keep any evidence you already have and report it to a trusted adult.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9257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A group does not include someone in an activity.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Is this bullying?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Think about whether it happened once or is being done repeatedly to hurt them.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1362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The answer is</a:t>
            </a:r>
            <a:r>
              <a:rPr lang="en-GB" sz="1300" b="1" dirty="0"/>
              <a:t>—it depends</a:t>
            </a:r>
            <a:r>
              <a:rPr lang="en-GB" sz="1300" dirty="0"/>
              <a:t>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Not being included once is not automatically bullying.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Deliberately and repeatedly excluding someone to hurt them may be bullying.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Even when it is not bullying, the person may still feel lonely.</a:t>
            </a:r>
          </a:p>
          <a:p>
            <a:pPr lvl="0"/>
            <a:endParaRPr lang="en-GB" sz="1300" dirty="0"/>
          </a:p>
          <a:p>
            <a:pPr lvl="0"/>
            <a:r>
              <a:rPr lang="en-GB" sz="1300" b="1" dirty="0"/>
              <a:t>INSERT – what your school has to support young people: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8871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500" b="1" dirty="0"/>
              <a:t>Impact Matters </a:t>
            </a:r>
          </a:p>
          <a:p>
            <a:endParaRPr lang="en-US" sz="1500" dirty="0"/>
          </a:p>
          <a:p>
            <a:r>
              <a:rPr lang="en-US" sz="1300" dirty="0"/>
              <a:t>Bullying and other harmful behavior can:</a:t>
            </a:r>
          </a:p>
          <a:p>
            <a:endParaRPr lang="en-US" sz="1300" dirty="0"/>
          </a:p>
          <a:p>
            <a:pPr marL="483306" indent="-483306">
              <a:buFont typeface="Arial" panose="020B0604020202020204" pitchFamily="34" charset="0"/>
              <a:buChar char="•"/>
            </a:pPr>
            <a:r>
              <a:rPr lang="en-US" sz="1300" dirty="0"/>
              <a:t>affect belonging,</a:t>
            </a:r>
          </a:p>
          <a:p>
            <a:r>
              <a:rPr lang="en-US" sz="1300" dirty="0"/>
              <a:t> </a:t>
            </a:r>
          </a:p>
          <a:p>
            <a:pPr marL="483306" indent="-483306">
              <a:buFont typeface="Arial" panose="020B0604020202020204" pitchFamily="34" charset="0"/>
              <a:buChar char="•"/>
            </a:pPr>
            <a:r>
              <a:rPr lang="en-US" sz="1300" dirty="0"/>
              <a:t>confidence , </a:t>
            </a:r>
          </a:p>
          <a:p>
            <a:pPr marL="483306" indent="-483306"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483306" indent="-483306">
              <a:buFont typeface="Arial" panose="020B0604020202020204" pitchFamily="34" charset="0"/>
              <a:buChar char="•"/>
            </a:pPr>
            <a:r>
              <a:rPr lang="en-US" sz="1300" dirty="0"/>
              <a:t>learning </a:t>
            </a:r>
          </a:p>
          <a:p>
            <a:endParaRPr lang="en-US" sz="1300" dirty="0"/>
          </a:p>
          <a:p>
            <a:pPr marL="483306" indent="-483306">
              <a:buFont typeface="Arial" panose="020B0604020202020204" pitchFamily="34" charset="0"/>
              <a:buChar char="•"/>
            </a:pPr>
            <a:r>
              <a:rPr lang="en-US" sz="1300" dirty="0"/>
              <a:t>and mental wellbeing.</a:t>
            </a:r>
          </a:p>
          <a:p>
            <a:endParaRPr lang="en-US" sz="1300" dirty="0"/>
          </a:p>
          <a:p>
            <a:r>
              <a:rPr lang="en-US" sz="1300" dirty="0"/>
              <a:t>Its important we all be kind and supportive and look out for each other.</a:t>
            </a:r>
          </a:p>
          <a:p>
            <a:endParaRPr lang="en-US" sz="1300" dirty="0"/>
          </a:p>
          <a:p>
            <a:r>
              <a:rPr lang="en-US" sz="1300" dirty="0"/>
              <a:t>Start with our own class group. </a:t>
            </a:r>
          </a:p>
          <a:p>
            <a:endParaRPr lang="en-US" sz="15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4941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We Are Your Anti-Bullying Ambassadors</a:t>
            </a:r>
          </a:p>
          <a:p>
            <a:endParaRPr lang="en-GB" b="1" dirty="0"/>
          </a:p>
          <a:p>
            <a:pPr lvl="0"/>
            <a:r>
              <a:rPr lang="en-GB" dirty="0"/>
              <a:t>We are here to listen and take your concerns seriously.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We will speak up when behaviour is hurtful, harmful or wrong.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We can support you to speak to the right trusted adult.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We cannot keep a safety concern secret because keeping you safe comes first.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We will not investigate incidents or confront anyone ourselves.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Our job is to help you feel heard, supported and able to get help.</a:t>
            </a:r>
          </a:p>
          <a:p>
            <a:pPr lvl="0"/>
            <a:endParaRPr lang="en-GB" dirty="0"/>
          </a:p>
          <a:p>
            <a:r>
              <a:rPr lang="en-GB" b="1" dirty="0"/>
              <a:t>You do not have to deal with bullying alone.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3329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Do not join in, laugh, like or reshare harmful content.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Check that the person is okay.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Tell a teacher, safeguarding lead or trusted adult.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You can also speak to a school Ambassador.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Write down what you saw or heard.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Keep any evidence you already have, but do not share it with other pupils.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Do not put yourself in danger by confronting someone alone.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65673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Think about what you would do if a friend was being targeted?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You do not have to solve the problem yourself.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You can support the person and help them speak to an adult.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Reporting bullying is not getting someone into trouble.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It is helping to keep someone safe.</a:t>
            </a:r>
          </a:p>
          <a:p>
            <a:pPr lvl="0"/>
            <a:endParaRPr lang="en-GB" sz="1300" dirty="0"/>
          </a:p>
          <a:p>
            <a:r>
              <a:rPr lang="en-GB" sz="1300" b="1" dirty="0"/>
              <a:t>Remember our three actions:</a:t>
            </a:r>
            <a:endParaRPr lang="en-GB" dirty="0"/>
          </a:p>
          <a:p>
            <a:pPr lvl="0"/>
            <a:endParaRPr lang="en-GB" sz="1300" b="1" dirty="0"/>
          </a:p>
          <a:p>
            <a:pPr lvl="0"/>
            <a:r>
              <a:rPr lang="en-GB" sz="1300" b="1" dirty="0"/>
              <a:t>Notice it.</a:t>
            </a:r>
          </a:p>
          <a:p>
            <a:pPr lvl="0"/>
            <a:endParaRPr lang="en-GB" sz="1300" dirty="0"/>
          </a:p>
          <a:p>
            <a:pPr lvl="0"/>
            <a:r>
              <a:rPr lang="en-GB" sz="1300" b="1" dirty="0"/>
              <a:t>Support someone.</a:t>
            </a:r>
          </a:p>
          <a:p>
            <a:pPr lvl="0"/>
            <a:endParaRPr lang="en-GB" sz="1300" dirty="0"/>
          </a:p>
          <a:p>
            <a:pPr lvl="0"/>
            <a:r>
              <a:rPr lang="en-GB" sz="1300" b="1" dirty="0"/>
              <a:t>Speak up safely.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Thank you for listening.</a:t>
            </a:r>
          </a:p>
          <a:p>
            <a:br>
              <a:rPr lang="en-GB" sz="1300" dirty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400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2F5EC-9BDA-E9EB-2C3A-9072AED58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926F7-59AA-CCEC-B5A4-BA42AD9DE0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7B7DFC-B4BA-1252-2675-6279CCF74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75D83-0BD2-3697-E19A-0C890E797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0251D-0353-6A8F-7C84-5F98C2EA9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356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F81D-07C3-5263-D522-020F3CA81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B4484-511F-AB2B-2433-F882C1F66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5E79C-2F66-BD20-B055-E1C3C2DC3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15831-2BAF-6CB2-447C-840B23C60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3852F-16DC-338D-AEA3-3AFDEECD2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794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BD167-9684-609C-E8BA-419566447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6B1A77-BBAF-8EB9-85B2-D71BD789E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BB459-AC1B-DA36-69F3-636F4E982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3BEB7-E9B0-FF99-917A-451003CDE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B5DBAA-B897-DDD5-0549-7849337ED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932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F536F-F567-23A4-5231-75E8B6398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E4EA4-3B75-B717-256B-5ADBC4F0FF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F54740-61BC-ED19-AAA7-26E8DE4508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9783E0-4D08-EBAC-A035-8EB0F7B89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D4A4F-BC98-730B-E0EC-D97AFE8A1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0C8C9C-EB23-EDB2-CD5D-A43E2E9E1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612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48EB8-2F31-9A78-B7C6-679A19443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086F9B-0379-F5D9-82DE-BFC73E5E6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0A52CE-53CF-1A1B-B698-5E70FD1F82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1D6C51-FBAB-9F63-8FE1-BB8998F6C2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B3F1C3-7377-F223-C814-08887C0770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BBE644-667A-F86A-0476-E5C78735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D0B7CA-844E-974B-709A-F1DFF100F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FDBA63-34D8-A27A-0A9A-1B31317C4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098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2A8AA-3FC5-EA35-598C-CFAE27C98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C89CB2-1FE2-F459-B9B3-1DB6937D4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2B22D1-3CC7-5AC5-2E9F-BA2B75784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042F98-67D1-8957-CE49-41D5CE3D0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3404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CEFB26-D396-299D-E714-CA4152FDE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DB6601-2F7C-5962-F81B-26B95C4B2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036573-EB25-83E0-1B7B-C3FDF9CEF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779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FC2A8-CE95-44AA-BC5A-A1856781C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82ED5-3EE2-28E8-8AE1-F5A6DD573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F7DEC-4FFE-FF65-3672-F048B03030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FC6F8F-1515-9F05-AED2-B29B868EB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F3BE61-24C8-1249-18DD-9493CF240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45EE2C-EC57-486D-5279-A11493146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567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9C355-F2DB-199F-2894-28B406915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A4AD82-7173-967F-2E90-5DEBADDE9CD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61213B-5DE5-563F-7C2B-27F69BC0AB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A7E3D2-269F-E1BC-2366-7C3C643CB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089A88-11FA-B15D-4F17-7F6FD2161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2DB3CD-FA8E-F486-B8E3-8510E7A98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095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0032F-1EE3-160F-AE31-90C0A697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F7316A-244F-966F-1F37-BE7095C073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CB3D3-A82A-F07E-A464-5DF782EEF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0F2E3-D182-EA45-684C-8AAAC5C4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ADFC9-46D9-D040-51B6-A54F1BB94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283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F5F12E-E868-A468-A028-7523FC528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310134-EF0C-DF96-DDE0-9A6A4C752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9A989-D3D5-6211-634D-E4AE11B7B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14E68-0FE7-4334-C76F-C871B6021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A45A0-13F0-6C3E-FD73-2D8F70684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985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87BD25-F496-DAF0-F205-9151E64E2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B41B69-2609-3F7D-8943-E073E77BF4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4B6FF-2C48-0BC4-4E8C-815477AF1A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54B034-06E4-4D1B-BB7E-9ACC5E1CECB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5C03F-2931-C182-6004-F23E4DE224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9D518-853D-CF9D-7599-30DB3684A3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741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3BF7A87-1AF4-AC1C-7994-6A12167E6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630" y="3860462"/>
            <a:ext cx="2905170" cy="29051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8EB600-DFB0-1013-C0D8-348C1477A1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84" y="321734"/>
            <a:ext cx="4907661" cy="276056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t Mark's HS">
            <a:extLst>
              <a:ext uri="{FF2B5EF4-FFF2-40B4-BE49-F238E27FC236}">
                <a16:creationId xmlns:a16="http://schemas.microsoft.com/office/drawing/2014/main" id="{6BB39177-BB65-EED5-64D4-3151EE92C5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1560" y="829822"/>
            <a:ext cx="4572000" cy="450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415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5D490-03D2-890E-9733-D821309C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59CF2-1E61-8928-3469-802E136D9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6D7A06-AB6C-A0ED-E9CC-9279AB174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AC1AC8-2A40-0115-5472-8D135A5718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0278" y="5365291"/>
            <a:ext cx="2444860" cy="137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444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EF4ABE-2AD6-402A-705B-7CF127678BD0}"/>
              </a:ext>
            </a:extLst>
          </p:cNvPr>
          <p:cNvSpPr txBox="1"/>
          <p:nvPr/>
        </p:nvSpPr>
        <p:spPr>
          <a:xfrm>
            <a:off x="3048826" y="1690064"/>
            <a:ext cx="609447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2500" b="0">
                <a:solidFill>
                  <a:srgbClr val="FFFFFF"/>
                </a:solidFill>
                <a:latin typeface="Aptos"/>
              </a:defRPr>
            </a:pPr>
            <a:r>
              <a:rPr lang="en-US" sz="2500" dirty="0"/>
              <a:t>Look for: harm, repetition, intention, and a power imbalance.</a:t>
            </a:r>
          </a:p>
          <a:p>
            <a:pPr>
              <a:spcAft>
                <a:spcPts val="1800"/>
              </a:spcAft>
              <a:defRPr sz="2500" b="0">
                <a:solidFill>
                  <a:srgbClr val="FFFFFF"/>
                </a:solidFill>
                <a:latin typeface="Aptos"/>
              </a:defRPr>
            </a:pPr>
            <a:r>
              <a:rPr lang="en-US" sz="2500" dirty="0"/>
              <a:t>One-off conflict or thoughtless </a:t>
            </a:r>
            <a:r>
              <a:rPr lang="en-US" sz="2500" dirty="0" err="1"/>
              <a:t>behaviour</a:t>
            </a:r>
            <a:r>
              <a:rPr lang="en-US" sz="2500" dirty="0"/>
              <a:t> may not meet the definition.</a:t>
            </a:r>
          </a:p>
          <a:p>
            <a:pPr>
              <a:spcAft>
                <a:spcPts val="1800"/>
              </a:spcAft>
              <a:defRPr sz="2500" b="0">
                <a:solidFill>
                  <a:srgbClr val="FFFFFF"/>
                </a:solidFill>
                <a:latin typeface="Aptos"/>
              </a:defRPr>
            </a:pPr>
            <a:r>
              <a:rPr lang="en-US" sz="2500" dirty="0"/>
              <a:t>But harmful </a:t>
            </a:r>
            <a:r>
              <a:rPr lang="en-US" sz="2500" dirty="0" err="1"/>
              <a:t>behaviour</a:t>
            </a:r>
            <a:r>
              <a:rPr lang="en-US" sz="2500" dirty="0"/>
              <a:t> still needs addressing.</a:t>
            </a:r>
          </a:p>
          <a:p>
            <a:pPr>
              <a:spcAft>
                <a:spcPts val="1800"/>
              </a:spcAft>
              <a:defRPr sz="2500" b="0">
                <a:solidFill>
                  <a:srgbClr val="FFFFFF"/>
                </a:solidFill>
                <a:latin typeface="Aptos"/>
              </a:defRPr>
            </a:pPr>
            <a:r>
              <a:rPr lang="en-US" sz="2500" dirty="0"/>
              <a:t>Context matters: listen before labelling.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D2055C-1E55-5806-037F-A3ED9EBE1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51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AE20FE-2CC8-993B-0AA2-855B60DE3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842" y="3498458"/>
            <a:ext cx="634294" cy="7763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8399AB-CF1C-9A3D-97B6-2B2D3FF31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515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2283B-E235-972C-9B57-21C92FC2A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CE532B-AC61-488C-748F-7F5126455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45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18109E-4BA1-6FCA-D39E-23D469CF1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F1AF47-AE98-4034-BD91-1976FA4D9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EC0EE2B-2029-48DD-893D-F528E651B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5AE1D08-1ED1-4F59-B42F-4D8EA33DC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79B912-88EA-4640-BDEB-51B3B11A0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AD0F16-4A10-A5A0-B68A-98422D52155F}"/>
              </a:ext>
            </a:extLst>
          </p:cNvPr>
          <p:cNvSpPr/>
          <p:nvPr/>
        </p:nvSpPr>
        <p:spPr>
          <a:xfrm>
            <a:off x="662180" y="2862471"/>
            <a:ext cx="3041803" cy="2907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cap="none" spc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Is it Bullying?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E94035-0352-90BC-69C6-F760146EE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87" y="4396061"/>
            <a:ext cx="3327464" cy="18716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07B909-3501-58F8-0119-106A6A9425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3" y="934445"/>
            <a:ext cx="8213232" cy="46223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7B85DE-3128-82CA-39BA-8D68EE0A02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843" y="124047"/>
            <a:ext cx="2727308" cy="2688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29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3A6B515-7D73-C6B1-32B1-E6D4FA7B3D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94360" y="0"/>
            <a:ext cx="12191980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6FCF4A-F35E-8A8C-9577-903698B01906}"/>
              </a:ext>
            </a:extLst>
          </p:cNvPr>
          <p:cNvSpPr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0" cap="none" spc="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Scenario 1: Is this bullying? </a:t>
            </a:r>
            <a:r>
              <a:rPr lang="en-US" sz="360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Friends Laugh when you trip over.   </a:t>
            </a:r>
            <a:endParaRPr lang="en-US" sz="3600" b="0" cap="none" spc="0" dirty="0">
              <a:ln w="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0516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943E1-5E01-00A4-CBC4-B1C4D0984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11A3A77-A643-6813-ACE2-670AB85DB5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98B113-1608-14DA-02AF-39B6680F9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0A6CD3-288C-2089-9C4E-C9738BE5C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11338A1-EF5E-6D85-466D-CF4A04471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DA95FE8-FE46-B201-DDE3-4284B727B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238C14-0617-EADB-F4D8-BDBEA4F8E155}"/>
              </a:ext>
            </a:extLst>
          </p:cNvPr>
          <p:cNvSpPr/>
          <p:nvPr/>
        </p:nvSpPr>
        <p:spPr>
          <a:xfrm>
            <a:off x="662180" y="2862471"/>
            <a:ext cx="3041803" cy="2907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Is it Bullying?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B76AD6-892A-79AE-967F-5CDABBFF4B72}"/>
              </a:ext>
            </a:extLst>
          </p:cNvPr>
          <p:cNvSpPr txBox="1"/>
          <p:nvPr/>
        </p:nvSpPr>
        <p:spPr>
          <a:xfrm>
            <a:off x="4626783" y="685800"/>
            <a:ext cx="684275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 one-off laugh may be thoughtless , not targeted bullying.</a:t>
            </a:r>
          </a:p>
          <a:p>
            <a:endParaRPr lang="en-US" sz="3200" dirty="0"/>
          </a:p>
          <a:p>
            <a:r>
              <a:rPr lang="en-US" sz="3200" dirty="0"/>
              <a:t>If they keep humiliating you after you ask them to stop, the picture changes.</a:t>
            </a: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2A9788-393E-F07A-62F6-85403EBB7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80" y="4572000"/>
            <a:ext cx="3201903" cy="18010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77E853-DDD2-104C-A15A-B469ED0F59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000"/>
          </a:blip>
          <a:srcRect/>
          <a:stretch>
            <a:fillRect/>
          </a:stretch>
        </p:blipFill>
        <p:spPr>
          <a:xfrm>
            <a:off x="-662160" y="580792"/>
            <a:ext cx="12191980" cy="6857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C42981-6828-7D4C-7E14-231EF57FF3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529" y="284062"/>
            <a:ext cx="2547004" cy="251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607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6A30AF-4BA7-BAC1-422C-0B2330EF4C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E4A1F6-FEA0-9961-056D-CACCBE271F6E}"/>
              </a:ext>
            </a:extLst>
          </p:cNvPr>
          <p:cNvSpPr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0" cap="none" spc="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Scenario 2: Is this bullying? </a:t>
            </a:r>
            <a:r>
              <a:rPr lang="en-US" sz="280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People are mean everyday and want to hurt you. </a:t>
            </a:r>
            <a:endParaRPr lang="en-US" sz="2800" b="0" cap="none" spc="0" dirty="0">
              <a:ln w="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5431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36C37A-3F7C-09C9-75EB-8D0744B17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0DCF84D-F2A0-89E3-EFF1-07A8A54885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03EDA8-4C1B-CE90-06A3-471559C64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E7E6D5-DF12-9FCA-E16C-7D42AC7C5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0617EE1-3A5A-9BF9-A34A-1EF62C026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D1BB3E-E906-29B6-ABAF-77EE6D50F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B05ABF-2603-122D-DD0A-897E692A386B}"/>
              </a:ext>
            </a:extLst>
          </p:cNvPr>
          <p:cNvSpPr/>
          <p:nvPr/>
        </p:nvSpPr>
        <p:spPr>
          <a:xfrm>
            <a:off x="662180" y="2862471"/>
            <a:ext cx="3041803" cy="2907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Is it Bullying?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9B18F3-9B6F-6031-B1BE-B9C55474EFB0}"/>
              </a:ext>
            </a:extLst>
          </p:cNvPr>
          <p:cNvSpPr txBox="1"/>
          <p:nvPr/>
        </p:nvSpPr>
        <p:spPr>
          <a:xfrm>
            <a:off x="4626783" y="685800"/>
            <a:ext cx="684275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Yes – this is bullying </a:t>
            </a:r>
          </a:p>
          <a:p>
            <a:endParaRPr lang="en-US" sz="3200" dirty="0"/>
          </a:p>
          <a:p>
            <a:r>
              <a:rPr lang="en-US" sz="3200" dirty="0"/>
              <a:t>Repeated , deliberate humiliation which indicates bullying.</a:t>
            </a:r>
          </a:p>
          <a:p>
            <a:endParaRPr lang="en-US" sz="3200" dirty="0"/>
          </a:p>
          <a:p>
            <a:r>
              <a:rPr lang="en-US" sz="3200" dirty="0"/>
              <a:t>Tell 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 trusted adult,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Teacher,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or school ambassador. </a:t>
            </a: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004FA4-2A0C-461F-93F8-E960BE88D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80" y="4572000"/>
            <a:ext cx="3201903" cy="18010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566D2D-ED51-C3DA-B3DA-78C0F37E73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000"/>
          </a:blip>
          <a:srcRect/>
          <a:stretch>
            <a:fillRect/>
          </a:stretch>
        </p:blipFill>
        <p:spPr>
          <a:xfrm>
            <a:off x="-299656" y="-183350"/>
            <a:ext cx="12191980" cy="6857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4B6627-73AA-8463-8433-6A428C707B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529" y="284062"/>
            <a:ext cx="2547004" cy="251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764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69C498-25CD-DD0A-B32E-7F71CAE03465}"/>
              </a:ext>
            </a:extLst>
          </p:cNvPr>
          <p:cNvSpPr/>
          <p:nvPr/>
        </p:nvSpPr>
        <p:spPr>
          <a:xfrm>
            <a:off x="333375" y="6031615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0" cap="none" spc="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Scenario 3: Is this bullying? </a:t>
            </a:r>
            <a:r>
              <a:rPr lang="en-US" sz="240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A Teammate shouts at you , after you miss an easy chance </a:t>
            </a:r>
            <a:endParaRPr lang="en-US" sz="2400" b="0" cap="none" spc="0" dirty="0">
              <a:ln w="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B9DC67-D727-E579-9F88-C0E5D6829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80" y="81549"/>
            <a:ext cx="10859270" cy="611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674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4645BC-E494-91FD-7D86-60E43A156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0410F22-D871-3B1B-922C-898B4FE92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44125A-65F6-D031-DAEB-E0A1AA81E4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615310-C569-C8A5-0CE5-D8632F2B6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E1C83FF-5F18-7C55-855F-01EDAC40D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825CC5-4FDB-382E-FFF7-F43984253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AE6202-2661-29E0-D57C-5925937A33EC}"/>
              </a:ext>
            </a:extLst>
          </p:cNvPr>
          <p:cNvSpPr/>
          <p:nvPr/>
        </p:nvSpPr>
        <p:spPr>
          <a:xfrm>
            <a:off x="662180" y="2862471"/>
            <a:ext cx="3041803" cy="2907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Is it Bullying?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9CD8CC-279C-8BC0-5F93-501AF21B50EB}"/>
              </a:ext>
            </a:extLst>
          </p:cNvPr>
          <p:cNvSpPr txBox="1"/>
          <p:nvPr/>
        </p:nvSpPr>
        <p:spPr>
          <a:xfrm>
            <a:off x="4626783" y="685800"/>
            <a:ext cx="68427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Not necessarily bullying</a:t>
            </a:r>
            <a:endParaRPr lang="en-US" sz="3200" dirty="0"/>
          </a:p>
          <a:p>
            <a:endParaRPr lang="en-US" sz="3200" dirty="0"/>
          </a:p>
          <a:p>
            <a:r>
              <a:rPr lang="en-GB" sz="3200" dirty="0"/>
              <a:t>A one-off frustrated reaction may not meet the definition, but it is still unacceptable.</a:t>
            </a:r>
            <a:r>
              <a:rPr lang="en-US" sz="3200" dirty="0"/>
              <a:t>.</a:t>
            </a:r>
          </a:p>
          <a:p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C13A9B-6795-7A8F-5E93-0A4369D91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80" y="4572000"/>
            <a:ext cx="3201903" cy="18010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7C30812-F208-8208-8618-988C70C6CD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000"/>
          </a:blip>
          <a:stretch>
            <a:fillRect/>
          </a:stretch>
        </p:blipFill>
        <p:spPr>
          <a:xfrm>
            <a:off x="-830248" y="-75332"/>
            <a:ext cx="13532785" cy="76162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A4B555-5F07-666D-9E56-B8CB9E8A7D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529" y="284062"/>
            <a:ext cx="2547004" cy="251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403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C4ECA-586D-155F-10ED-8F1D9A03F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1E96228-FA65-C5B5-8A64-62426003EB96}"/>
              </a:ext>
            </a:extLst>
          </p:cNvPr>
          <p:cNvSpPr/>
          <p:nvPr/>
        </p:nvSpPr>
        <p:spPr>
          <a:xfrm>
            <a:off x="333375" y="6031615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0" cap="none" spc="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Scenario 4: Is this bullying?  </a:t>
            </a:r>
            <a:r>
              <a:rPr lang="en-US" sz="240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Someone makes AI images to share online. </a:t>
            </a:r>
            <a:endParaRPr lang="en-US" sz="2400" b="0" cap="none" spc="0" dirty="0">
              <a:ln w="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88A581-0E03-0C75-9CA8-D1897F80F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81549"/>
            <a:ext cx="10717173" cy="603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65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FCC555-B069-0DA8-99B9-F5E390694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3C95C44-A565-7090-67A6-EBD582458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89F78B8-CBA6-5796-1E28-EF6AEDD1F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B9D5C7-CDA6-6A94-AF11-B167C1ADF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95BEE63-2462-6BEB-7519-BBA4239286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A5BEE22-AEC9-1740-C7DD-27CA77F0F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037A58-4438-EC8B-9930-7E9FAE9ED81B}"/>
              </a:ext>
            </a:extLst>
          </p:cNvPr>
          <p:cNvSpPr/>
          <p:nvPr/>
        </p:nvSpPr>
        <p:spPr>
          <a:xfrm>
            <a:off x="662180" y="2862471"/>
            <a:ext cx="3041803" cy="2907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Is it Bullying?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9DE15B-1350-78AC-802E-07C978E1089A}"/>
              </a:ext>
            </a:extLst>
          </p:cNvPr>
          <p:cNvSpPr txBox="1"/>
          <p:nvPr/>
        </p:nvSpPr>
        <p:spPr>
          <a:xfrm>
            <a:off x="4601040" y="193358"/>
            <a:ext cx="735016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SERIOUS HARM: Bullying 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No pictures should ever be used without consent.</a:t>
            </a:r>
          </a:p>
          <a:p>
            <a:endParaRPr lang="en-US" sz="3200" dirty="0"/>
          </a:p>
          <a:p>
            <a:r>
              <a:rPr lang="en-US" sz="3200" dirty="0"/>
              <a:t>Targeted sharing to shame or intimidate is cyberbullying.  </a:t>
            </a:r>
          </a:p>
          <a:p>
            <a:endParaRPr lang="en-US" sz="3200" dirty="0"/>
          </a:p>
          <a:p>
            <a:r>
              <a:rPr lang="en-US" sz="3200" dirty="0"/>
              <a:t>Even on incident can be serious.  </a:t>
            </a:r>
          </a:p>
          <a:p>
            <a:endParaRPr lang="en-US" sz="3200" dirty="0"/>
          </a:p>
          <a:p>
            <a:r>
              <a:rPr lang="en-US" sz="3200" dirty="0"/>
              <a:t>DO NOT reshare – report it. </a:t>
            </a: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C66C5C-9D08-B2B1-FF7C-BBA0D6C79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80" y="4572000"/>
            <a:ext cx="3201903" cy="18010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68B4FB-A8FE-37CA-A774-B263B36398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000"/>
          </a:blip>
          <a:stretch>
            <a:fillRect/>
          </a:stretch>
        </p:blipFill>
        <p:spPr>
          <a:xfrm>
            <a:off x="0" y="-251325"/>
            <a:ext cx="12063211" cy="71008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993702-A139-E589-92AD-42A3F54ACB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529" y="284062"/>
            <a:ext cx="2547004" cy="251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474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93D9C6-D6B9-FFC8-0AB7-E10761B43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444" y="350073"/>
            <a:ext cx="9655111" cy="543388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0AACE2B-9AED-E675-D74D-E392D3C96347}"/>
              </a:ext>
            </a:extLst>
          </p:cNvPr>
          <p:cNvSpPr/>
          <p:nvPr/>
        </p:nvSpPr>
        <p:spPr>
          <a:xfrm>
            <a:off x="333375" y="6031615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0" cap="none" spc="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Scenario 5: Is this bullying? </a:t>
            </a:r>
            <a:r>
              <a:rPr lang="en-US" sz="240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Groups don’t include you. </a:t>
            </a:r>
            <a:endParaRPr lang="en-US" sz="2400" b="0" cap="none" spc="0" dirty="0">
              <a:ln w="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07800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FCF658-555C-A708-0F9C-0C7B605CA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BC15625-F84C-5334-6F7F-E2FA45757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B076454-FC76-2A18-EC58-3C0F8E3C0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836FE3-C1EF-B3D2-8EEF-6A61BAE248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BD1089A-9A35-6CE8-70B3-B72AC394FD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AE63F5-49EC-E5D3-D0B7-3659FA17AF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8B2911-FDE1-E1BB-EBCB-173F0DE87EE0}"/>
              </a:ext>
            </a:extLst>
          </p:cNvPr>
          <p:cNvSpPr/>
          <p:nvPr/>
        </p:nvSpPr>
        <p:spPr>
          <a:xfrm>
            <a:off x="662180" y="2862471"/>
            <a:ext cx="3041803" cy="2907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Is it Bullying?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471FC4-53FE-9F3F-570B-25BC4A98C835}"/>
              </a:ext>
            </a:extLst>
          </p:cNvPr>
          <p:cNvSpPr txBox="1"/>
          <p:nvPr/>
        </p:nvSpPr>
        <p:spPr>
          <a:xfrm>
            <a:off x="4601040" y="193358"/>
            <a:ext cx="735016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It depends </a:t>
            </a:r>
          </a:p>
          <a:p>
            <a:endParaRPr lang="en-US" sz="3200" dirty="0"/>
          </a:p>
          <a:p>
            <a:r>
              <a:rPr lang="en-US" sz="3200" dirty="0"/>
              <a:t>Not every friendship group or activity must include everyone.</a:t>
            </a:r>
          </a:p>
          <a:p>
            <a:endParaRPr lang="en-US" sz="3200" dirty="0"/>
          </a:p>
          <a:p>
            <a:r>
              <a:rPr lang="en-US" sz="3200" dirty="0"/>
              <a:t>Deliberate repeated exclusion intended to isolate or hurt someone may be bullying. </a:t>
            </a:r>
          </a:p>
          <a:p>
            <a:endParaRPr lang="en-US" sz="3200" dirty="0"/>
          </a:p>
          <a:p>
            <a:r>
              <a:rPr lang="en-US" sz="3200" dirty="0"/>
              <a:t>We have spaces and groups pupils can access over break and lunch to connect with others. </a:t>
            </a: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366446-7E69-F1D9-0AE6-79C0A9B42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80" y="4572000"/>
            <a:ext cx="3201903" cy="18010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C43A8A-7720-DB2C-5C87-2E6E077DBE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000"/>
          </a:blip>
          <a:stretch>
            <a:fillRect/>
          </a:stretch>
        </p:blipFill>
        <p:spPr>
          <a:xfrm>
            <a:off x="-665878" y="-52093"/>
            <a:ext cx="12028349" cy="67695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8BDD56-27F2-A5DB-A229-61696474F9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529" y="284062"/>
            <a:ext cx="2547004" cy="251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691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01097F-1E9F-5706-DD65-667851617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83F1CA7-FF1C-D46F-2432-95DC5391A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42F748C-61B5-EFC9-CFC9-5B5D4884B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A03701-1091-B8EF-6145-EED797CE2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99900CE-8760-CDFD-9D32-C7492DC28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7A63146-8163-4645-BB01-BA2BAE94D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2981FD-2D9D-C11C-3C20-05E9AE41831A}"/>
              </a:ext>
            </a:extLst>
          </p:cNvPr>
          <p:cNvSpPr/>
          <p:nvPr/>
        </p:nvSpPr>
        <p:spPr>
          <a:xfrm>
            <a:off x="662180" y="2862471"/>
            <a:ext cx="3041803" cy="2907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Is it Bullying?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29999D-A054-EABD-FCBB-5B4D86C9D733}"/>
              </a:ext>
            </a:extLst>
          </p:cNvPr>
          <p:cNvSpPr txBox="1"/>
          <p:nvPr/>
        </p:nvSpPr>
        <p:spPr>
          <a:xfrm>
            <a:off x="4601040" y="193358"/>
            <a:ext cx="7350168" cy="707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Impact Matters </a:t>
            </a:r>
          </a:p>
          <a:p>
            <a:endParaRPr lang="en-US" sz="3200" dirty="0"/>
          </a:p>
          <a:p>
            <a:r>
              <a:rPr lang="en-US" sz="2800" dirty="0"/>
              <a:t>Bullying and other harmful behavior can: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affect belonging 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confidence 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learning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and mental wellbeing.</a:t>
            </a:r>
          </a:p>
          <a:p>
            <a:endParaRPr lang="en-US" sz="2800" dirty="0"/>
          </a:p>
          <a:p>
            <a:r>
              <a:rPr lang="en-US" sz="2800" dirty="0"/>
              <a:t>Its important we all be kind and supportive and look out for each other.</a:t>
            </a:r>
          </a:p>
          <a:p>
            <a:endParaRPr lang="en-US" sz="2800" dirty="0"/>
          </a:p>
          <a:p>
            <a:r>
              <a:rPr lang="en-US" sz="2800" dirty="0"/>
              <a:t>Start with our own class group. 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EEB43F-175E-9432-C767-3A0D2B43F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80" y="4572000"/>
            <a:ext cx="3201903" cy="18010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87F353-12CB-A71D-FB86-1A620D844F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529" y="284062"/>
            <a:ext cx="2547004" cy="251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827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96C08A-225C-0A05-1970-AAFA09B6F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35" y="0"/>
            <a:ext cx="12185522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87960D-733F-0FA2-4C32-77EA5B9B94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986" y="4082056"/>
            <a:ext cx="2490429" cy="22922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6D7015-1BDA-8D60-EDF3-9DB9EBC122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9264" y="3863612"/>
            <a:ext cx="2547004" cy="251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303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8A89AD-805A-00D9-7FBD-B0299E322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9722419-CA6A-C1A6-FD88-78CB7874FF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B2A96A-83B3-1163-4B48-7C8121925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7F0558-3D0B-1DD7-5FF7-C6B64E4C0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BC24581-F7B3-CD7F-2465-ADBC5FA91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FDEEC8-0D5D-49BE-6C0A-CD8075E62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FCE4BF-0D4D-2915-704E-F92CDF7BFE4B}"/>
              </a:ext>
            </a:extLst>
          </p:cNvPr>
          <p:cNvSpPr/>
          <p:nvPr/>
        </p:nvSpPr>
        <p:spPr>
          <a:xfrm>
            <a:off x="662180" y="2862471"/>
            <a:ext cx="3041803" cy="2907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Is it Bullying?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43E07C-AC4A-DDC1-B628-3CEE2676F99D}"/>
              </a:ext>
            </a:extLst>
          </p:cNvPr>
          <p:cNvSpPr txBox="1"/>
          <p:nvPr/>
        </p:nvSpPr>
        <p:spPr>
          <a:xfrm>
            <a:off x="4601040" y="193358"/>
            <a:ext cx="7350168" cy="726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Break the silence safely </a:t>
            </a:r>
          </a:p>
          <a:p>
            <a:endParaRPr lang="en-US" sz="3200" dirty="0"/>
          </a:p>
          <a:p>
            <a:r>
              <a:rPr lang="en-US" sz="2800" dirty="0"/>
              <a:t>If you see it 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Don’t join in, </a:t>
            </a:r>
          </a:p>
          <a:p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Check with the person affected, </a:t>
            </a:r>
          </a:p>
          <a:p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Report concerns to a teacher, safeguarding lead or a  trusted adult, </a:t>
            </a:r>
          </a:p>
          <a:p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Speak to our Ambassador team, </a:t>
            </a:r>
          </a:p>
          <a:p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Write down what you saw or heard and keep any evidence.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B4D387-D24B-24EB-784E-01890E99A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80" y="4572000"/>
            <a:ext cx="3201903" cy="18010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AE662C-8325-9836-8BBE-3F4E2CCDA6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529" y="284062"/>
            <a:ext cx="2547004" cy="251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082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6BAC9B-E903-8B22-A477-CBEA07815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35A8E47-35FD-EB38-8D34-1A57CA86D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62F316-5283-EF7F-804B-2C84DD259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3207F3-5E1F-E0B6-5C55-C3248D2CA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55171F9-B600-8B4E-E332-113D4E658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B54452-5253-45C3-29BB-1127B5941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5A84C3-E07D-97A5-E521-59E289BCC518}"/>
              </a:ext>
            </a:extLst>
          </p:cNvPr>
          <p:cNvSpPr/>
          <p:nvPr/>
        </p:nvSpPr>
        <p:spPr>
          <a:xfrm>
            <a:off x="662180" y="2862471"/>
            <a:ext cx="3041803" cy="2907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Is it Bullying?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11C596-E792-7E60-B48D-6A6C7FECFB8C}"/>
              </a:ext>
            </a:extLst>
          </p:cNvPr>
          <p:cNvSpPr txBox="1"/>
          <p:nvPr/>
        </p:nvSpPr>
        <p:spPr>
          <a:xfrm>
            <a:off x="4373077" y="74660"/>
            <a:ext cx="7707305" cy="726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Final Challenge </a:t>
            </a:r>
          </a:p>
          <a:p>
            <a:endParaRPr lang="en-US" sz="3200" dirty="0"/>
          </a:p>
          <a:p>
            <a:r>
              <a:rPr lang="en-US" sz="2400" dirty="0"/>
              <a:t>Think? </a:t>
            </a:r>
          </a:p>
          <a:p>
            <a:endParaRPr lang="en-US" sz="2400" dirty="0"/>
          </a:p>
          <a:p>
            <a:r>
              <a:rPr lang="en-US" sz="2400" dirty="0"/>
              <a:t>What would you do if your friend was being targeted?</a:t>
            </a:r>
          </a:p>
          <a:p>
            <a:endParaRPr lang="en-US" sz="2400" dirty="0"/>
          </a:p>
          <a:p>
            <a:r>
              <a:rPr lang="en-US" sz="2400" dirty="0"/>
              <a:t>What can your class do to support each other and promote kindness and understanding?</a:t>
            </a:r>
          </a:p>
          <a:p>
            <a:endParaRPr lang="en-US" sz="2400" dirty="0"/>
          </a:p>
          <a:p>
            <a:r>
              <a:rPr lang="en-US" sz="2400" dirty="0"/>
              <a:t>Actions: </a:t>
            </a:r>
          </a:p>
          <a:p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Notice it 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Support Someone and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Speak up safely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9EEBF9-0869-28B2-51FF-B673E52A75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80" y="4572000"/>
            <a:ext cx="3201903" cy="18010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393AFA-DD1B-B29F-A5C3-1E16DE7AB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529" y="284062"/>
            <a:ext cx="2547004" cy="251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30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1578</Words>
  <Application>Microsoft Office PowerPoint</Application>
  <PresentationFormat>Widescreen</PresentationFormat>
  <Paragraphs>330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Joe Donnelly @ TAMHI</dc:creator>
  <cp:lastModifiedBy>Joe Donnelly @ TAMHI</cp:lastModifiedBy>
  <cp:revision>11</cp:revision>
  <cp:lastPrinted>2026-10-21T12:05:32Z</cp:lastPrinted>
  <dcterms:created xsi:type="dcterms:W3CDTF">2026-10-20T15:35:06Z</dcterms:created>
  <dcterms:modified xsi:type="dcterms:W3CDTF">2026-10-22T08:58:03Z</dcterms:modified>
</cp:coreProperties>
</file>